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
  </p:notesMasterIdLst>
  <p:handoutMasterIdLst>
    <p:handoutMasterId r:id="rId6"/>
  </p:handoutMasterIdLst>
  <p:sldIdLst>
    <p:sldId id="256" r:id="rId2"/>
    <p:sldId id="257" r:id="rId3"/>
    <p:sldId id="258"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7">
          <p15:clr>
            <a:srgbClr val="A4A3A4"/>
          </p15:clr>
        </p15:guide>
        <p15:guide id="2" pos="238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708" y="648"/>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11/04/2018</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11/04/2018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DATA HANDLING GAME</a:t>
            </a:r>
            <a:endParaRPr lang="en-US" dirty="0"/>
          </a:p>
        </p:txBody>
      </p:sp>
      <p:sp>
        <p:nvSpPr>
          <p:cNvPr id="3" name="Espace réservé du texte 2"/>
          <p:cNvSpPr>
            <a:spLocks noGrp="1"/>
          </p:cNvSpPr>
          <p:nvPr>
            <p:ph type="body" sz="quarter" idx="13"/>
          </p:nvPr>
        </p:nvSpPr>
        <p:spPr/>
        <p:txBody>
          <a:bodyPr/>
          <a:lstStyle/>
          <a:p>
            <a:r>
              <a:rPr lang="sl-SI" dirty="0" smtClean="0"/>
              <a:t>3.-5.</a:t>
            </a:r>
            <a:endParaRPr lang="en-US" dirty="0"/>
          </a:p>
        </p:txBody>
      </p:sp>
      <p:sp>
        <p:nvSpPr>
          <p:cNvPr id="4" name="Espace réservé du texte 3"/>
          <p:cNvSpPr>
            <a:spLocks noGrp="1"/>
          </p:cNvSpPr>
          <p:nvPr>
            <p:ph type="body" sz="quarter" idx="15"/>
          </p:nvPr>
        </p:nvSpPr>
        <p:spPr>
          <a:xfrm>
            <a:off x="587056" y="2042098"/>
            <a:ext cx="3164172" cy="1235939"/>
          </a:xfrm>
        </p:spPr>
        <p:txBody>
          <a:bodyPr>
            <a:normAutofit fontScale="70000" lnSpcReduction="20000"/>
          </a:bodyPr>
          <a:lstStyle/>
          <a:p>
            <a:r>
              <a:rPr lang="sl-SI" dirty="0">
                <a:latin typeface="Arial" panose="020B0604020202020204" pitchFamily="34" charset="0"/>
                <a:cs typeface="Arial" panose="020B0604020202020204" pitchFamily="34" charset="0"/>
              </a:rPr>
              <a:t>to </a:t>
            </a:r>
            <a:r>
              <a:rPr lang="sl-SI" dirty="0" err="1">
                <a:latin typeface="Arial" panose="020B0604020202020204" pitchFamily="34" charset="0"/>
                <a:cs typeface="Arial" panose="020B0604020202020204" pitchFamily="34" charset="0"/>
              </a:rPr>
              <a:t>get</a:t>
            </a:r>
            <a:r>
              <a:rPr lang="sl-SI" dirty="0">
                <a:latin typeface="Arial" panose="020B0604020202020204" pitchFamily="34" charset="0"/>
                <a:cs typeface="Arial" panose="020B0604020202020204" pitchFamily="34" charset="0"/>
              </a:rPr>
              <a:t> to </a:t>
            </a:r>
            <a:r>
              <a:rPr lang="sl-SI" dirty="0" err="1">
                <a:latin typeface="Arial" panose="020B0604020202020204" pitchFamily="34" charset="0"/>
                <a:cs typeface="Arial" panose="020B0604020202020204" pitchFamily="34" charset="0"/>
              </a:rPr>
              <a:t>know</a:t>
            </a:r>
            <a:r>
              <a:rPr lang="sl-SI" dirty="0">
                <a:latin typeface="Arial" panose="020B0604020202020204" pitchFamily="34" charset="0"/>
                <a:cs typeface="Arial" panose="020B0604020202020204" pitchFamily="34" charset="0"/>
              </a:rPr>
              <a:t> or  to sum up </a:t>
            </a:r>
            <a:r>
              <a:rPr lang="sl-SI" dirty="0" err="1">
                <a:latin typeface="Arial" panose="020B0604020202020204" pitchFamily="34" charset="0"/>
                <a:cs typeface="Arial" panose="020B0604020202020204" pitchFamily="34" charset="0"/>
              </a:rPr>
              <a:t>how</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data</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can</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be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displayed</a:t>
            </a:r>
            <a:r>
              <a:rPr lang="sl-SI" dirty="0">
                <a:latin typeface="Arial" panose="020B0604020202020204" pitchFamily="34" charset="0"/>
                <a:cs typeface="Arial" panose="020B0604020202020204" pitchFamily="34" charset="0"/>
              </a:rPr>
              <a:t> in </a:t>
            </a:r>
            <a:r>
              <a:rPr lang="sl-SI" dirty="0" err="1">
                <a:latin typeface="Arial" panose="020B0604020202020204" pitchFamily="34" charset="0"/>
                <a:cs typeface="Arial" panose="020B0604020202020204" pitchFamily="34" charset="0"/>
              </a:rPr>
              <a:t>various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ways</a:t>
            </a:r>
            <a:endParaRPr lang="sl-SI" dirty="0">
              <a:latin typeface="Arial" panose="020B0604020202020204" pitchFamily="34" charset="0"/>
              <a:cs typeface="Arial" panose="020B0604020202020204" pitchFamily="34" charset="0"/>
            </a:endParaRPr>
          </a:p>
          <a:p>
            <a:r>
              <a:rPr lang="sl-SI" dirty="0">
                <a:latin typeface="Arial" panose="020B0604020202020204" pitchFamily="34" charset="0"/>
                <a:cs typeface="Arial" panose="020B0604020202020204" pitchFamily="34" charset="0"/>
              </a:rPr>
              <a:t>to </a:t>
            </a:r>
            <a:r>
              <a:rPr lang="sl-SI" dirty="0" err="1">
                <a:latin typeface="Arial" panose="020B0604020202020204" pitchFamily="34" charset="0"/>
                <a:cs typeface="Arial" panose="020B0604020202020204" pitchFamily="34" charset="0"/>
              </a:rPr>
              <a:t>practice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how</a:t>
            </a:r>
            <a:r>
              <a:rPr lang="sl-SI" dirty="0">
                <a:latin typeface="Arial" panose="020B0604020202020204" pitchFamily="34" charset="0"/>
                <a:cs typeface="Arial" panose="020B0604020202020204" pitchFamily="34" charset="0"/>
              </a:rPr>
              <a:t> to </a:t>
            </a:r>
            <a:r>
              <a:rPr lang="sl-SI" dirty="0" err="1">
                <a:latin typeface="Arial" panose="020B0604020202020204" pitchFamily="34" charset="0"/>
                <a:cs typeface="Arial" panose="020B0604020202020204" pitchFamily="34" charset="0"/>
              </a:rPr>
              <a:t>properly</a:t>
            </a:r>
            <a:r>
              <a:rPr lang="sl-SI" dirty="0">
                <a:latin typeface="Arial" panose="020B0604020202020204" pitchFamily="34" charset="0"/>
                <a:cs typeface="Arial" panose="020B0604020202020204" pitchFamily="34" charset="0"/>
              </a:rPr>
              <a:t> name </a:t>
            </a:r>
            <a:r>
              <a:rPr lang="sl-SI" dirty="0" err="1">
                <a:latin typeface="Arial" panose="020B0604020202020204" pitchFamily="34" charset="0"/>
                <a:cs typeface="Arial" panose="020B0604020202020204" pitchFamily="34" charset="0"/>
              </a:rPr>
              <a:t>different</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ways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data</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analysis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vocabulary</a:t>
            </a:r>
            <a:r>
              <a:rPr lang="sl-SI" dirty="0">
                <a:latin typeface="Arial" panose="020B0604020202020204" pitchFamily="34" charset="0"/>
                <a:cs typeface="Arial" panose="020B0604020202020204" pitchFamily="34" charset="0"/>
              </a:rPr>
              <a:t>)</a:t>
            </a:r>
          </a:p>
          <a:p>
            <a:r>
              <a:rPr lang="sl-SI" dirty="0">
                <a:latin typeface="Arial" panose="020B0604020202020204" pitchFamily="34" charset="0"/>
                <a:cs typeface="Arial" panose="020B0604020202020204" pitchFamily="34" charset="0"/>
              </a:rPr>
              <a:t>to </a:t>
            </a:r>
            <a:r>
              <a:rPr lang="sl-SI" dirty="0" err="1">
                <a:latin typeface="Arial" panose="020B0604020202020204" pitchFamily="34" charset="0"/>
                <a:cs typeface="Arial" panose="020B0604020202020204" pitchFamily="34" charset="0"/>
              </a:rPr>
              <a:t>practise</a:t>
            </a:r>
            <a:r>
              <a:rPr lang="sl-SI" dirty="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skill</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reading</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data  </a:t>
            </a:r>
            <a:r>
              <a:rPr lang="sl-SI" dirty="0" err="1">
                <a:latin typeface="Arial" panose="020B0604020202020204" pitchFamily="34" charset="0"/>
                <a:cs typeface="Arial" panose="020B0604020202020204" pitchFamily="34" charset="0"/>
              </a:rPr>
              <a:t>analysis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and</a:t>
            </a:r>
            <a:r>
              <a:rPr lang="sl-SI" dirty="0">
                <a:latin typeface="Arial" panose="020B0604020202020204" pitchFamily="34" charset="0"/>
                <a:cs typeface="Arial" panose="020B0604020202020204" pitchFamily="34" charset="0"/>
              </a:rPr>
              <a:t> to </a:t>
            </a:r>
            <a:r>
              <a:rPr lang="sl-SI" dirty="0" err="1" smtClean="0">
                <a:latin typeface="Arial" panose="020B0604020202020204" pitchFamily="34" charset="0"/>
                <a:cs typeface="Arial" panose="020B0604020202020204" pitchFamily="34" charset="0"/>
              </a:rPr>
              <a:t>reconstruct</a:t>
            </a:r>
            <a:r>
              <a:rPr lang="sl-SI" dirty="0" smtClean="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situation</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collecting</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data</a:t>
            </a:r>
          </a:p>
          <a:p>
            <a:r>
              <a:rPr lang="sl-SI" dirty="0">
                <a:latin typeface="Arial" panose="020B0604020202020204" pitchFamily="34" charset="0"/>
                <a:cs typeface="Arial" panose="020B0604020202020204" pitchFamily="34" charset="0"/>
              </a:rPr>
              <a:t>to </a:t>
            </a:r>
            <a:r>
              <a:rPr lang="sl-SI" dirty="0" err="1">
                <a:latin typeface="Arial" panose="020B0604020202020204" pitchFamily="34" charset="0"/>
                <a:cs typeface="Arial" panose="020B0604020202020204" pitchFamily="34" charset="0"/>
              </a:rPr>
              <a:t>provide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opportunities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for</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pupils</a:t>
            </a:r>
            <a:r>
              <a:rPr lang="sl-SI" dirty="0">
                <a:latin typeface="Arial" panose="020B0604020202020204" pitchFamily="34" charset="0"/>
                <a:cs typeface="Arial" panose="020B0604020202020204" pitchFamily="34" charset="0"/>
              </a:rPr>
              <a:t> to </a:t>
            </a:r>
            <a:r>
              <a:rPr lang="sl-SI" dirty="0" err="1">
                <a:latin typeface="Arial" panose="020B0604020202020204" pitchFamily="34" charset="0"/>
                <a:cs typeface="Arial" panose="020B0604020202020204" pitchFamily="34" charset="0"/>
              </a:rPr>
              <a:t>recognize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differences</a:t>
            </a:r>
            <a:r>
              <a:rPr lang="sl-SI" dirty="0">
                <a:latin typeface="Arial" panose="020B0604020202020204" pitchFamily="34" charset="0"/>
                <a:cs typeface="Arial" panose="020B0604020202020204" pitchFamily="34" charset="0"/>
              </a:rPr>
              <a:t> or/</a:t>
            </a:r>
            <a:r>
              <a:rPr lang="sl-SI" dirty="0" err="1">
                <a:latin typeface="Arial" panose="020B0604020202020204" pitchFamily="34" charset="0"/>
                <a:cs typeface="Arial" panose="020B0604020202020204" pitchFamily="34" charset="0"/>
              </a:rPr>
              <a:t>and</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resemblance</a:t>
            </a:r>
            <a:r>
              <a:rPr lang="sl-SI" dirty="0">
                <a:latin typeface="Arial" panose="020B0604020202020204" pitchFamily="34" charset="0"/>
                <a:cs typeface="Arial" panose="020B0604020202020204" pitchFamily="34" charset="0"/>
              </a:rPr>
              <a:t> in </a:t>
            </a:r>
            <a:r>
              <a:rPr lang="sl-SI" dirty="0" err="1">
                <a:latin typeface="Arial" panose="020B0604020202020204" pitchFamily="34" charset="0"/>
                <a:cs typeface="Arial" panose="020B0604020202020204" pitchFamily="34" charset="0"/>
              </a:rPr>
              <a:t>use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and</a:t>
            </a:r>
            <a:r>
              <a:rPr lang="sl-SI" dirty="0">
                <a:latin typeface="Arial" panose="020B0604020202020204" pitchFamily="34" charset="0"/>
                <a:cs typeface="Arial" panose="020B0604020202020204" pitchFamily="34" charset="0"/>
              </a:rPr>
              <a:t> form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data</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handling</a:t>
            </a:r>
            <a:endParaRPr lang="sl-SI" dirty="0">
              <a:latin typeface="Arial" panose="020B0604020202020204" pitchFamily="34" charset="0"/>
              <a:cs typeface="Arial" panose="020B0604020202020204" pitchFamily="34" charset="0"/>
            </a:endParaRPr>
          </a:p>
          <a:p>
            <a:endParaRPr lang="sl-SI" dirty="0"/>
          </a:p>
          <a:p>
            <a:endParaRPr lang="en-US" dirty="0"/>
          </a:p>
        </p:txBody>
      </p:sp>
      <p:sp>
        <p:nvSpPr>
          <p:cNvPr id="5" name="Espace réservé du texte 4"/>
          <p:cNvSpPr>
            <a:spLocks noGrp="1"/>
          </p:cNvSpPr>
          <p:nvPr>
            <p:ph type="body" sz="quarter" idx="16"/>
          </p:nvPr>
        </p:nvSpPr>
        <p:spPr/>
        <p:txBody>
          <a:bodyPr/>
          <a:lstStyle/>
          <a:p>
            <a:r>
              <a:rPr lang="sl-SI" dirty="0" smtClean="0"/>
              <a:t>1- 6</a:t>
            </a:r>
            <a:endParaRPr lang="en-US" dirty="0"/>
          </a:p>
        </p:txBody>
      </p:sp>
      <p:sp>
        <p:nvSpPr>
          <p:cNvPr id="6" name="Espace réservé du texte 5"/>
          <p:cNvSpPr>
            <a:spLocks noGrp="1"/>
          </p:cNvSpPr>
          <p:nvPr>
            <p:ph type="body" sz="quarter" idx="17"/>
          </p:nvPr>
        </p:nvSpPr>
        <p:spPr/>
        <p:txBody>
          <a:bodyPr/>
          <a:lstStyle/>
          <a:p>
            <a:r>
              <a:rPr lang="sl-SI" dirty="0">
                <a:latin typeface="Arial" panose="020B0604020202020204" pitchFamily="34" charset="0"/>
                <a:cs typeface="Arial" panose="020B0604020202020204" pitchFamily="34" charset="0"/>
              </a:rPr>
              <a:t>Romana Ferlič, OŠ Vič, Ljubljana, </a:t>
            </a:r>
            <a:r>
              <a:rPr lang="sl-SI" dirty="0" err="1">
                <a:latin typeface="Arial" panose="020B0604020202020204" pitchFamily="34" charset="0"/>
                <a:cs typeface="Arial" panose="020B0604020202020204" pitchFamily="34" charset="0"/>
              </a:rPr>
              <a:t>Slovenia</a:t>
            </a:r>
            <a:endParaRPr lang="sl-SI" dirty="0">
              <a:latin typeface="Arial" panose="020B0604020202020204" pitchFamily="34" charset="0"/>
              <a:cs typeface="Arial" panose="020B0604020202020204" pitchFamily="34" charset="0"/>
            </a:endParaRPr>
          </a:p>
          <a:p>
            <a:r>
              <a:rPr lang="sl-SI" dirty="0" smtClean="0">
                <a:latin typeface="Arial" panose="020B0604020202020204" pitchFamily="34" charset="0"/>
                <a:cs typeface="Arial" panose="020B0604020202020204" pitchFamily="34" charset="0"/>
              </a:rPr>
              <a:t>romana.ferlic@osvic.si</a:t>
            </a:r>
            <a:endParaRPr lang="en-US" dirty="0">
              <a:latin typeface="Arial" panose="020B0604020202020204" pitchFamily="34" charset="0"/>
              <a:cs typeface="Arial" panose="020B0604020202020204" pitchFamily="34" charset="0"/>
            </a:endParaRPr>
          </a:p>
          <a:p>
            <a:endParaRPr lang="en-US" dirty="0"/>
          </a:p>
        </p:txBody>
      </p:sp>
      <p:sp>
        <p:nvSpPr>
          <p:cNvPr id="7" name="Espace réservé du texte 6"/>
          <p:cNvSpPr>
            <a:spLocks noGrp="1"/>
          </p:cNvSpPr>
          <p:nvPr>
            <p:ph type="body" sz="quarter" idx="18"/>
          </p:nvPr>
        </p:nvSpPr>
        <p:spPr/>
        <p:txBody>
          <a:bodyPr>
            <a:normAutofit fontScale="85000" lnSpcReduction="20000"/>
          </a:bodyPr>
          <a:lstStyle/>
          <a:p>
            <a:r>
              <a:rPr lang="sl-SI" dirty="0">
                <a:latin typeface="Arial" panose="020B0604020202020204" pitchFamily="34" charset="0"/>
                <a:cs typeface="Arial" panose="020B0604020202020204" pitchFamily="34" charset="0"/>
              </a:rPr>
              <a:t>7 </a:t>
            </a:r>
            <a:r>
              <a:rPr lang="sl-SI" dirty="0" err="1">
                <a:latin typeface="Arial" panose="020B0604020202020204" pitchFamily="34" charset="0"/>
                <a:cs typeface="Arial" panose="020B0604020202020204" pitchFamily="34" charset="0"/>
              </a:rPr>
              <a:t>hexagrams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basis</a:t>
            </a:r>
            <a:r>
              <a:rPr lang="sl-SI" dirty="0">
                <a:latin typeface="Arial" panose="020B0604020202020204" pitchFamily="34" charset="0"/>
                <a:cs typeface="Arial" panose="020B0604020202020204" pitchFamily="34" charset="0"/>
              </a:rPr>
              <a:t> – plan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a:latin typeface="Arial" panose="020B0604020202020204" pitchFamily="34" charset="0"/>
                <a:cs typeface="Arial" panose="020B0604020202020204" pitchFamily="34" charset="0"/>
              </a:rPr>
              <a:t>game)</a:t>
            </a:r>
          </a:p>
          <a:p>
            <a:r>
              <a:rPr lang="sl-SI" dirty="0">
                <a:latin typeface="Arial" panose="020B0604020202020204" pitchFamily="34" charset="0"/>
                <a:cs typeface="Arial" panose="020B0604020202020204" pitchFamily="34" charset="0"/>
              </a:rPr>
              <a:t>19 </a:t>
            </a:r>
            <a:r>
              <a:rPr lang="sl-SI" dirty="0" err="1" smtClean="0">
                <a:latin typeface="Arial" panose="020B0604020202020204" pitchFamily="34" charset="0"/>
                <a:cs typeface="Arial" panose="020B0604020202020204" pitchFamily="34" charset="0"/>
              </a:rPr>
              <a:t>cut</a:t>
            </a:r>
            <a:r>
              <a:rPr lang="sl-SI" dirty="0" smtClean="0">
                <a:latin typeface="Arial" panose="020B0604020202020204" pitchFamily="34" charset="0"/>
                <a:cs typeface="Arial" panose="020B0604020202020204" pitchFamily="34" charset="0"/>
              </a:rPr>
              <a:t> out </a:t>
            </a:r>
            <a:r>
              <a:rPr lang="sl-SI" dirty="0" err="1">
                <a:latin typeface="Arial" panose="020B0604020202020204" pitchFamily="34" charset="0"/>
                <a:cs typeface="Arial" panose="020B0604020202020204" pitchFamily="34" charset="0"/>
              </a:rPr>
              <a:t>pieces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hexagram</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with</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presentations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different</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ways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data </a:t>
            </a:r>
            <a:r>
              <a:rPr lang="sl-SI" dirty="0" err="1">
                <a:latin typeface="Arial" panose="020B0604020202020204" pitchFamily="34" charset="0"/>
                <a:cs typeface="Arial" panose="020B0604020202020204" pitchFamily="34" charset="0"/>
              </a:rPr>
              <a:t>analysis</a:t>
            </a:r>
            <a:r>
              <a:rPr lang="sl-SI" dirty="0">
                <a:latin typeface="Arial" panose="020B0604020202020204" pitchFamily="34" charset="0"/>
                <a:cs typeface="Arial" panose="020B0604020202020204" pitchFamily="34" charset="0"/>
              </a:rPr>
              <a:t> (a </a:t>
            </a:r>
            <a:r>
              <a:rPr lang="sl-SI" dirty="0" err="1">
                <a:latin typeface="Arial" panose="020B0604020202020204" pitchFamily="34" charset="0"/>
                <a:cs typeface="Arial" panose="020B0604020202020204" pitchFamily="34" charset="0"/>
              </a:rPr>
              <a:t>task</a:t>
            </a:r>
            <a:r>
              <a:rPr lang="sl-SI" dirty="0">
                <a:latin typeface="Arial" panose="020B0604020202020204" pitchFamily="34" charset="0"/>
                <a:cs typeface="Arial" panose="020B0604020202020204" pitchFamily="34" charset="0"/>
              </a:rPr>
              <a:t>)</a:t>
            </a:r>
          </a:p>
          <a:p>
            <a:r>
              <a:rPr lang="sl-SI" dirty="0" smtClean="0">
                <a:latin typeface="Arial" panose="020B0604020202020204" pitchFamily="34" charset="0"/>
                <a:cs typeface="Arial" panose="020B0604020202020204" pitchFamily="34" charset="0"/>
              </a:rPr>
              <a:t>23 </a:t>
            </a:r>
            <a:r>
              <a:rPr lang="sl-SI" dirty="0" err="1" smtClean="0">
                <a:latin typeface="Arial" panose="020B0604020202020204" pitchFamily="34" charset="0"/>
                <a:cs typeface="Arial" panose="020B0604020202020204" pitchFamily="34" charset="0"/>
              </a:rPr>
              <a:t>cut</a:t>
            </a:r>
            <a:r>
              <a:rPr lang="sl-SI" dirty="0" smtClean="0">
                <a:latin typeface="Arial" panose="020B0604020202020204" pitchFamily="34" charset="0"/>
                <a:cs typeface="Arial" panose="020B0604020202020204" pitchFamily="34" charset="0"/>
              </a:rPr>
              <a:t> out </a:t>
            </a:r>
            <a:r>
              <a:rPr lang="sl-SI" dirty="0" err="1" smtClean="0">
                <a:latin typeface="Arial" panose="020B0604020202020204" pitchFamily="34" charset="0"/>
                <a:cs typeface="Arial" panose="020B0604020202020204" pitchFamily="34" charset="0"/>
              </a:rPr>
              <a:t>pieces</a:t>
            </a:r>
            <a:r>
              <a:rPr lang="sl-SI" dirty="0" smtClean="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hexagram</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with</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key</a:t>
            </a:r>
            <a:r>
              <a:rPr lang="sl-SI" dirty="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information</a:t>
            </a:r>
            <a:r>
              <a:rPr lang="sl-SI" dirty="0" smtClean="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about</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individual</a:t>
            </a:r>
            <a:r>
              <a:rPr lang="sl-SI" dirty="0">
                <a:latin typeface="Arial" panose="020B0604020202020204" pitchFamily="34" charset="0"/>
                <a:cs typeface="Arial" panose="020B0604020202020204" pitchFamily="34" charset="0"/>
              </a:rPr>
              <a:t> data </a:t>
            </a:r>
            <a:r>
              <a:rPr lang="sl-SI" dirty="0" err="1">
                <a:latin typeface="Arial" panose="020B0604020202020204" pitchFamily="34" charset="0"/>
                <a:cs typeface="Arial" panose="020B0604020202020204" pitchFamily="34" charset="0"/>
              </a:rPr>
              <a:t>analysis</a:t>
            </a:r>
            <a:endParaRPr lang="sl-SI" dirty="0">
              <a:latin typeface="Arial" panose="020B0604020202020204" pitchFamily="34" charset="0"/>
              <a:cs typeface="Arial" panose="020B0604020202020204" pitchFamily="34" charset="0"/>
            </a:endParaRPr>
          </a:p>
          <a:p>
            <a:r>
              <a:rPr lang="sl-SI" dirty="0" err="1">
                <a:latin typeface="Arial" panose="020B0604020202020204" pitchFamily="34" charset="0"/>
                <a:cs typeface="Arial" panose="020B0604020202020204" pitchFamily="34" charset="0"/>
              </a:rPr>
              <a:t>blank</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cut</a:t>
            </a:r>
            <a:r>
              <a:rPr lang="sl-SI" dirty="0">
                <a:latin typeface="Arial" panose="020B0604020202020204" pitchFamily="34" charset="0"/>
                <a:cs typeface="Arial" panose="020B0604020202020204" pitchFamily="34" charset="0"/>
              </a:rPr>
              <a:t> </a:t>
            </a:r>
            <a:r>
              <a:rPr lang="sl-SI" dirty="0" smtClean="0">
                <a:latin typeface="Arial" panose="020B0604020202020204" pitchFamily="34" charset="0"/>
                <a:cs typeface="Arial" panose="020B0604020202020204" pitchFamily="34" charset="0"/>
              </a:rPr>
              <a:t>out </a:t>
            </a:r>
            <a:r>
              <a:rPr lang="sl-SI" dirty="0" err="1" smtClean="0">
                <a:latin typeface="Arial" panose="020B0604020202020204" pitchFamily="34" charset="0"/>
                <a:cs typeface="Arial" panose="020B0604020202020204" pitchFamily="34" charset="0"/>
              </a:rPr>
              <a:t>pieces</a:t>
            </a:r>
            <a:r>
              <a:rPr lang="sl-SI" dirty="0" smtClean="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hexagram</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both</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samples</a:t>
            </a:r>
            <a:r>
              <a:rPr lang="sl-SI" dirty="0">
                <a:latin typeface="Arial" panose="020B0604020202020204" pitchFamily="34" charset="0"/>
                <a:cs typeface="Arial" panose="020B0604020202020204" pitchFamily="34" charset="0"/>
              </a:rPr>
              <a:t>)</a:t>
            </a:r>
          </a:p>
          <a:p>
            <a:r>
              <a:rPr lang="sl-SI" dirty="0" err="1">
                <a:latin typeface="Arial" panose="020B0604020202020204" pitchFamily="34" charset="0"/>
                <a:cs typeface="Arial" panose="020B0604020202020204" pitchFamily="34" charset="0"/>
              </a:rPr>
              <a:t>lists</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of</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paper</a:t>
            </a:r>
            <a:r>
              <a:rPr lang="sl-SI" dirty="0">
                <a:latin typeface="Arial" panose="020B0604020202020204" pitchFamily="34" charset="0"/>
                <a:cs typeface="Arial" panose="020B0604020202020204" pitchFamily="34" charset="0"/>
              </a:rPr>
              <a:t>,  </a:t>
            </a:r>
            <a:r>
              <a:rPr lang="sl-SI" dirty="0" err="1">
                <a:latin typeface="Arial" panose="020B0604020202020204" pitchFamily="34" charset="0"/>
                <a:cs typeface="Arial" panose="020B0604020202020204" pitchFamily="34" charset="0"/>
              </a:rPr>
              <a:t>pencils</a:t>
            </a:r>
            <a:endParaRPr lang="sl-SI" dirty="0">
              <a:latin typeface="Arial" panose="020B0604020202020204" pitchFamily="34" charset="0"/>
              <a:cs typeface="Arial" panose="020B0604020202020204" pitchFamily="34" charset="0"/>
            </a:endParaRPr>
          </a:p>
          <a:p>
            <a:endParaRPr lang="en-US" dirty="0"/>
          </a:p>
        </p:txBody>
      </p:sp>
      <p:sp>
        <p:nvSpPr>
          <p:cNvPr id="8" name="Espace réservé du texte 7"/>
          <p:cNvSpPr>
            <a:spLocks noGrp="1"/>
          </p:cNvSpPr>
          <p:nvPr>
            <p:ph type="body" sz="quarter" idx="21"/>
          </p:nvPr>
        </p:nvSpPr>
        <p:spPr>
          <a:xfrm>
            <a:off x="583557" y="3672724"/>
            <a:ext cx="6464224" cy="6598986"/>
          </a:xfrm>
        </p:spPr>
        <p:txBody>
          <a:bodyPr>
            <a:normAutofit/>
          </a:bodyPr>
          <a:lstStyle/>
          <a:p>
            <a:pPr marL="0" indent="0">
              <a:buNone/>
            </a:pPr>
            <a:r>
              <a:rPr lang="sl-SI" dirty="0" smtClean="0">
                <a:latin typeface="Arial" panose="020B0604020202020204" pitchFamily="34" charset="0"/>
                <a:cs typeface="Arial" panose="020B0604020202020204" pitchFamily="34" charset="0"/>
              </a:rPr>
              <a:t>1.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beginning</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we</a:t>
            </a:r>
            <a:r>
              <a:rPr lang="sl-SI" dirty="0" smtClean="0">
                <a:latin typeface="Arial" panose="020B0604020202020204" pitchFamily="34" charset="0"/>
                <a:cs typeface="Arial" panose="020B0604020202020204" pitchFamily="34" charset="0"/>
              </a:rPr>
              <a:t> put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hexagram</a:t>
            </a:r>
            <a:r>
              <a:rPr lang="sl-SI" dirty="0" smtClean="0">
                <a:latin typeface="Arial" panose="020B0604020202020204" pitchFamily="34" charset="0"/>
                <a:cs typeface="Arial" panose="020B0604020202020204" pitchFamily="34" charset="0"/>
              </a:rPr>
              <a:t> No.1</a:t>
            </a:r>
            <a:r>
              <a:rPr lang="sl-SI" dirty="0">
                <a:latin typeface="Arial" panose="020B0604020202020204" pitchFamily="34" charset="0"/>
                <a:cs typeface="Arial" panose="020B0604020202020204" pitchFamily="34" charset="0"/>
              </a:rPr>
              <a:t> on </a:t>
            </a:r>
            <a:r>
              <a:rPr lang="sl-SI" dirty="0" err="1">
                <a:latin typeface="Arial" panose="020B0604020202020204" pitchFamily="34" charset="0"/>
                <a:cs typeface="Arial" panose="020B0604020202020204" pitchFamily="34" charset="0"/>
              </a:rPr>
              <a:t>the</a:t>
            </a:r>
            <a:r>
              <a:rPr lang="sl-SI" dirty="0">
                <a:latin typeface="Arial" panose="020B0604020202020204" pitchFamily="34" charset="0"/>
                <a:cs typeface="Arial" panose="020B0604020202020204" pitchFamily="34" charset="0"/>
              </a:rPr>
              <a:t> </a:t>
            </a:r>
            <a:r>
              <a:rPr lang="sl-SI" dirty="0" smtClean="0">
                <a:latin typeface="Arial" panose="020B0604020202020204" pitchFamily="34" charset="0"/>
                <a:cs typeface="Arial" panose="020B0604020202020204" pitchFamily="34" charset="0"/>
              </a:rPr>
              <a:t>table. </a:t>
            </a:r>
          </a:p>
          <a:p>
            <a:pPr marL="0" indent="0">
              <a:lnSpc>
                <a:spcPts val="800"/>
              </a:lnSpc>
              <a:buNone/>
            </a:pPr>
            <a:r>
              <a:rPr lang="sl-SI" i="1" u="none" dirty="0" smtClean="0">
                <a:latin typeface="Arial" panose="020B0604020202020204" pitchFamily="34" charset="0"/>
                <a:cs typeface="Arial" panose="020B0604020202020204" pitchFamily="34" charset="0"/>
              </a:rPr>
              <a:t>There is one word</a:t>
            </a:r>
            <a:r>
              <a:rPr lang="sl-SI" i="1" u="none" dirty="0">
                <a:latin typeface="Arial" panose="020B0604020202020204" pitchFamily="34" charset="0"/>
                <a:cs typeface="Arial" panose="020B0604020202020204" pitchFamily="34" charset="0"/>
              </a:rPr>
              <a:t> written on e</a:t>
            </a:r>
            <a:r>
              <a:rPr lang="sl-SI" i="1" u="none" dirty="0" smtClean="0">
                <a:latin typeface="Arial" panose="020B0604020202020204" pitchFamily="34" charset="0"/>
                <a:cs typeface="Arial" panose="020B0604020202020204" pitchFamily="34" charset="0"/>
              </a:rPr>
              <a:t>ach part of hexagram which can represent  </a:t>
            </a:r>
            <a:endParaRPr lang="sl-SI" i="1" u="none" dirty="0" smtClean="0">
              <a:latin typeface="Arial" panose="020B0604020202020204" pitchFamily="34" charset="0"/>
              <a:cs typeface="Arial" panose="020B0604020202020204" pitchFamily="34" charset="0"/>
            </a:endParaRPr>
          </a:p>
          <a:p>
            <a:pPr marL="0" indent="0">
              <a:lnSpc>
                <a:spcPts val="800"/>
              </a:lnSpc>
              <a:buNone/>
            </a:pPr>
            <a:r>
              <a:rPr lang="sl-SI" i="1" u="none" dirty="0" smtClean="0">
                <a:latin typeface="Arial" panose="020B0604020202020204" pitchFamily="34" charset="0"/>
                <a:cs typeface="Arial" panose="020B0604020202020204" pitchFamily="34" charset="0"/>
              </a:rPr>
              <a:t>either </a:t>
            </a:r>
            <a:r>
              <a:rPr lang="sl-SI" i="1" u="none" dirty="0" smtClean="0">
                <a:latin typeface="Arial" panose="020B0604020202020204" pitchFamily="34" charset="0"/>
                <a:cs typeface="Arial" panose="020B0604020202020204" pitchFamily="34" charset="0"/>
              </a:rPr>
              <a:t>a name of one of the various ways that data can be displayed or it is </a:t>
            </a:r>
            <a:endParaRPr lang="sl-SI" i="1" u="none" dirty="0" smtClean="0">
              <a:latin typeface="Arial" panose="020B0604020202020204" pitchFamily="34" charset="0"/>
              <a:cs typeface="Arial" panose="020B0604020202020204" pitchFamily="34" charset="0"/>
            </a:endParaRPr>
          </a:p>
          <a:p>
            <a:pPr marL="0" indent="0">
              <a:lnSpc>
                <a:spcPts val="800"/>
              </a:lnSpc>
              <a:buNone/>
            </a:pPr>
            <a:r>
              <a:rPr lang="sl-SI" i="1" u="none" dirty="0" smtClean="0">
                <a:latin typeface="Arial" panose="020B0604020202020204" pitchFamily="34" charset="0"/>
                <a:cs typeface="Arial" panose="020B0604020202020204" pitchFamily="34" charset="0"/>
              </a:rPr>
              <a:t>a </a:t>
            </a:r>
            <a:r>
              <a:rPr lang="sl-SI" i="1" u="none" dirty="0" smtClean="0">
                <a:latin typeface="Arial" panose="020B0604020202020204" pitchFamily="34" charset="0"/>
                <a:cs typeface="Arial" panose="020B0604020202020204" pitchFamily="34" charset="0"/>
              </a:rPr>
              <a:t>part with an assignment</a:t>
            </a:r>
            <a:r>
              <a:rPr lang="sl-SI" i="1" u="none" dirty="0" smtClean="0">
                <a:latin typeface="Arial" panose="020B0604020202020204" pitchFamily="34" charset="0"/>
                <a:cs typeface="Arial" panose="020B0604020202020204" pitchFamily="34" charset="0"/>
              </a:rPr>
              <a:t>.</a:t>
            </a: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u="none" dirty="0" smtClean="0">
              <a:latin typeface="Arial" panose="020B0604020202020204" pitchFamily="34" charset="0"/>
              <a:cs typeface="Arial" panose="020B0604020202020204" pitchFamily="34" charset="0"/>
            </a:endParaRPr>
          </a:p>
          <a:p>
            <a:pPr marL="0" indent="0">
              <a:buNone/>
            </a:pPr>
            <a:r>
              <a:rPr lang="sl-SI" dirty="0" smtClean="0">
                <a:latin typeface="Arial" panose="020B0604020202020204" pitchFamily="34" charset="0"/>
                <a:cs typeface="Arial" panose="020B0604020202020204" pitchFamily="34" charset="0"/>
              </a:rPr>
              <a:t>2. Place </a:t>
            </a:r>
            <a:r>
              <a:rPr lang="sl-SI" dirty="0">
                <a:latin typeface="Arial" panose="020B0604020202020204" pitchFamily="34" charset="0"/>
                <a:cs typeface="Arial" panose="020B0604020202020204" pitchFamily="34" charset="0"/>
              </a:rPr>
              <a:t>o</a:t>
            </a:r>
            <a:r>
              <a:rPr lang="sl-SI" dirty="0" smtClean="0">
                <a:latin typeface="Arial" panose="020B0604020202020204" pitchFamily="34" charset="0"/>
                <a:cs typeface="Arial" panose="020B0604020202020204" pitchFamily="34" charset="0"/>
              </a:rPr>
              <a:t>ther six hexagrams around the hexagram No.1 .Look at the plan of the game</a:t>
            </a:r>
            <a:r>
              <a:rPr lang="sl-SI" dirty="0" smtClean="0">
                <a:latin typeface="Arial" panose="020B0604020202020204" pitchFamily="34" charset="0"/>
                <a:cs typeface="Arial" panose="020B0604020202020204" pitchFamily="34" charset="0"/>
              </a:rPr>
              <a:t>!</a:t>
            </a: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r>
              <a:rPr lang="sl-SI" i="1" u="none" dirty="0" smtClean="0">
                <a:latin typeface="Arial" panose="020B0604020202020204" pitchFamily="34" charset="0"/>
                <a:cs typeface="Arial" panose="020B0604020202020204" pitchFamily="34" charset="0"/>
              </a:rPr>
              <a:t>The connection between hexagrams is made by creating pairs between a part with a name of data display and a part with graphical display of data (placed on a part named assignment</a:t>
            </a:r>
            <a:r>
              <a:rPr lang="sl-SI" i="1" u="none" dirty="0" smtClean="0">
                <a:latin typeface="Arial" panose="020B0604020202020204" pitchFamily="34" charset="0"/>
                <a:cs typeface="Arial" panose="020B0604020202020204" pitchFamily="34" charset="0"/>
              </a:rPr>
              <a:t>.</a:t>
            </a:r>
          </a:p>
          <a:p>
            <a:pPr marL="0" indent="0">
              <a:buNone/>
            </a:pPr>
            <a:endParaRPr lang="sl-SI" dirty="0" smtClean="0">
              <a:latin typeface="Arial" panose="020B0604020202020204" pitchFamily="34" charset="0"/>
              <a:cs typeface="Arial" panose="020B0604020202020204" pitchFamily="34" charset="0"/>
            </a:endParaRPr>
          </a:p>
          <a:p>
            <a:pPr marL="0" indent="0">
              <a:buNone/>
            </a:pPr>
            <a:r>
              <a:rPr lang="sl-SI" dirty="0" smtClean="0">
                <a:latin typeface="Arial" panose="020B0604020202020204" pitchFamily="34" charset="0"/>
                <a:cs typeface="Arial" panose="020B0604020202020204" pitchFamily="34" charset="0"/>
              </a:rPr>
              <a:t>3</a:t>
            </a:r>
            <a:r>
              <a:rPr lang="sl-SI" dirty="0" smtClean="0">
                <a:latin typeface="Arial" panose="020B0604020202020204" pitchFamily="34" charset="0"/>
                <a:cs typeface="Arial" panose="020B0604020202020204" pitchFamily="34" charset="0"/>
              </a:rPr>
              <a:t>. A player, individually or in a grup (making a grup decision), looks up in a deck of  cut out  pieces  for a   piece  which makes a pair with a part in hexagram (word or assignment</a:t>
            </a:r>
            <a:r>
              <a:rPr lang="sl-SI" dirty="0" smtClean="0">
                <a:latin typeface="Arial" panose="020B0604020202020204" pitchFamily="34" charset="0"/>
                <a:cs typeface="Arial" panose="020B0604020202020204" pitchFamily="34" charset="0"/>
              </a:rPr>
              <a:t>);</a:t>
            </a:r>
            <a:endParaRPr lang="sl-SI" dirty="0" smtClean="0">
              <a:latin typeface="Arial" panose="020B0604020202020204" pitchFamily="34" charset="0"/>
              <a:cs typeface="Arial" panose="020B0604020202020204" pitchFamily="34" charset="0"/>
            </a:endParaRPr>
          </a:p>
          <a:p>
            <a:pPr marL="228600" indent="-228600">
              <a:buAutoNum type="alphaLcParenR"/>
            </a:pPr>
            <a:r>
              <a:rPr lang="sl-SI" i="1" u="none" dirty="0" smtClean="0">
                <a:latin typeface="Arial" panose="020B0604020202020204" pitchFamily="34" charset="0"/>
                <a:cs typeface="Arial" panose="020B0604020202020204" pitchFamily="34" charset="0"/>
              </a:rPr>
              <a:t>A NAME OF  one of DATA DISPLAY makes a pair with a LIST of KEY WORDS that represents the name written on the </a:t>
            </a:r>
            <a:r>
              <a:rPr lang="sl-SI" i="1" u="none" dirty="0" smtClean="0">
                <a:latin typeface="Arial" panose="020B0604020202020204" pitchFamily="34" charset="0"/>
                <a:cs typeface="Arial" panose="020B0604020202020204" pitchFamily="34" charset="0"/>
              </a:rPr>
              <a:t>hexagram</a:t>
            </a: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9" name="Espace réservé du texte 8"/>
          <p:cNvSpPr>
            <a:spLocks noGrp="1"/>
          </p:cNvSpPr>
          <p:nvPr>
            <p:ph type="body" sz="quarter" idx="22"/>
          </p:nvPr>
        </p:nvSpPr>
        <p:spPr/>
        <p:txBody>
          <a:bodyPr/>
          <a:lstStyle/>
          <a:p>
            <a:r>
              <a:rPr lang="sl-SI" dirty="0" err="1" smtClean="0"/>
              <a:t>Data</a:t>
            </a:r>
            <a:r>
              <a:rPr lang="sl-SI" dirty="0" smtClean="0"/>
              <a:t> </a:t>
            </a:r>
            <a:r>
              <a:rPr lang="sl-SI" dirty="0" err="1" smtClean="0"/>
              <a:t>managment</a:t>
            </a:r>
            <a:endParaRPr lang="en-US" dirty="0"/>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6217" y="3508885"/>
            <a:ext cx="1653354" cy="2203866"/>
          </a:xfrm>
          <a:prstGeom prst="rect">
            <a:avLst/>
          </a:prstGeom>
        </p:spPr>
      </p:pic>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l="3722" t="12408" b="16571"/>
          <a:stretch/>
        </p:blipFill>
        <p:spPr>
          <a:xfrm>
            <a:off x="750892" y="4449169"/>
            <a:ext cx="1276314" cy="1254960"/>
          </a:xfrm>
          <a:prstGeom prst="rect">
            <a:avLst/>
          </a:prstGeom>
        </p:spPr>
      </p:pic>
      <p:pic>
        <p:nvPicPr>
          <p:cNvPr id="17" name="Picture 16"/>
          <p:cNvPicPr>
            <a:picLocks noChangeAspect="1"/>
          </p:cNvPicPr>
          <p:nvPr/>
        </p:nvPicPr>
        <p:blipFill rotWithShape="1">
          <a:blip r:embed="rId4" cstate="print">
            <a:extLst>
              <a:ext uri="{28A0092B-C50C-407E-A947-70E740481C1C}">
                <a14:useLocalDpi xmlns:a14="http://schemas.microsoft.com/office/drawing/2010/main" val="0"/>
              </a:ext>
            </a:extLst>
          </a:blip>
          <a:srcRect t="9343" b="8256"/>
          <a:stretch/>
        </p:blipFill>
        <p:spPr>
          <a:xfrm>
            <a:off x="768146" y="5933765"/>
            <a:ext cx="1278289" cy="1404041"/>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146" y="8872118"/>
            <a:ext cx="1747518" cy="1310398"/>
          </a:xfrm>
          <a:prstGeom prst="rect">
            <a:avLst/>
          </a:prstGeom>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marL="0" indent="0">
              <a:buNone/>
            </a:pPr>
            <a:r>
              <a:rPr lang="sl-SI" i="1" u="none" dirty="0" smtClean="0">
                <a:solidFill>
                  <a:schemeClr val="accent1"/>
                </a:solidFill>
                <a:latin typeface="Arial" panose="020B0604020202020204" pitchFamily="34" charset="0"/>
                <a:cs typeface="Arial" panose="020B0604020202020204" pitchFamily="34" charset="0"/>
              </a:rPr>
              <a:t>b) </a:t>
            </a:r>
            <a:r>
              <a:rPr lang="sl-SI" i="1" u="none" dirty="0" smtClean="0">
                <a:latin typeface="Arial" panose="020B0604020202020204" pitchFamily="34" charset="0"/>
                <a:cs typeface="Arial" panose="020B0604020202020204" pitchFamily="34" charset="0"/>
              </a:rPr>
              <a:t>ASSIGNMENT (TASK) makes a pair with GRAPHICAL DISPLAY OF DATA</a:t>
            </a: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r>
              <a:rPr lang="sl-SI" dirty="0">
                <a:latin typeface="Arial" panose="020B0604020202020204" pitchFamily="34" charset="0"/>
                <a:cs typeface="Arial" panose="020B0604020202020204" pitchFamily="34" charset="0"/>
              </a:rPr>
              <a:t>4. After finding a pair, a player covers a piece on hexagram with appropriate cut out piece.</a:t>
            </a:r>
          </a:p>
          <a:p>
            <a:pPr marL="0" indent="0">
              <a:buNone/>
            </a:pPr>
            <a:r>
              <a:rPr lang="sl-SI" dirty="0">
                <a:latin typeface="Arial" panose="020B0604020202020204" pitchFamily="34" charset="0"/>
                <a:cs typeface="Arial" panose="020B0604020202020204" pitchFamily="34" charset="0"/>
              </a:rPr>
              <a:t>In situation where there is a  pair between </a:t>
            </a:r>
            <a:r>
              <a:rPr lang="sl-SI" i="1" u="none" dirty="0">
                <a:latin typeface="Arial" panose="020B0604020202020204" pitchFamily="34" charset="0"/>
                <a:cs typeface="Arial" panose="020B0604020202020204" pitchFamily="34" charset="0"/>
              </a:rPr>
              <a:t>WORD ASSIGNMENT (TASK) and GRAPHICAL DISPLAY OF DATA, a player must write down accordingly to the display:</a:t>
            </a:r>
          </a:p>
          <a:p>
            <a:pPr marL="228600" indent="-228600">
              <a:buFont typeface="Wingdings 3" charset="2"/>
              <a:buAutoNum type="alphaLcParenR"/>
            </a:pPr>
            <a:r>
              <a:rPr lang="sl-SI" i="1" u="none" dirty="0">
                <a:latin typeface="Arial" panose="020B0604020202020204" pitchFamily="34" charset="0"/>
                <a:cs typeface="Arial" panose="020B0604020202020204" pitchFamily="34" charset="0"/>
              </a:rPr>
              <a:t>A DESCRIPTION  OF SITUATION</a:t>
            </a:r>
          </a:p>
          <a:p>
            <a:pPr marL="228600" indent="-228600">
              <a:buFont typeface="Wingdings 3" charset="2"/>
              <a:buAutoNum type="alphaLcParenR"/>
            </a:pPr>
            <a:r>
              <a:rPr lang="sl-SI" u="none" dirty="0">
                <a:latin typeface="Arial" panose="020B0604020202020204" pitchFamily="34" charset="0"/>
                <a:cs typeface="Arial" panose="020B0604020202020204" pitchFamily="34" charset="0"/>
              </a:rPr>
              <a:t>QUESTIONS ABOUT </a:t>
            </a:r>
            <a:r>
              <a:rPr lang="sl-SI" u="none" dirty="0" smtClean="0">
                <a:latin typeface="Arial" panose="020B0604020202020204" pitchFamily="34" charset="0"/>
                <a:cs typeface="Arial" panose="020B0604020202020204" pitchFamily="34" charset="0"/>
              </a:rPr>
              <a:t>DATA</a:t>
            </a:r>
          </a:p>
          <a:p>
            <a:pPr marL="228600" indent="-228600">
              <a:buFont typeface="Wingdings 3" charset="2"/>
              <a:buAutoNum type="alphaLcParenR"/>
            </a:pPr>
            <a:endParaRPr lang="sl-SI" u="none"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r>
              <a:rPr lang="sl-SI" dirty="0">
                <a:latin typeface="Arial" panose="020B0604020202020204" pitchFamily="34" charset="0"/>
                <a:cs typeface="Arial" panose="020B0604020202020204" pitchFamily="34" charset="0"/>
              </a:rPr>
              <a:t>5. The goal is to cover up all the pieces in hexagram and complete all the assignments that are written on all seven hexagrams.</a:t>
            </a: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r>
              <a:rPr lang="sl-SI" i="1" u="none" dirty="0">
                <a:latin typeface="Arial" panose="020B0604020202020204" pitchFamily="34" charset="0"/>
                <a:cs typeface="Arial" panose="020B0604020202020204" pitchFamily="34" charset="0"/>
              </a:rPr>
              <a:t>After finishing writing all assignments in hexagrams and finding out all of  the key words for naming different charts, diagrames…, players can </a:t>
            </a:r>
            <a:r>
              <a:rPr lang="sl-SI" i="1" dirty="0">
                <a:latin typeface="Arial" panose="020B0604020202020204" pitchFamily="34" charset="0"/>
                <a:cs typeface="Arial" panose="020B0604020202020204" pitchFamily="34" charset="0"/>
              </a:rPr>
              <a:t>continue to play  </a:t>
            </a:r>
            <a:r>
              <a:rPr lang="sl-SI" i="1" u="none" dirty="0">
                <a:latin typeface="Arial" panose="020B0604020202020204" pitchFamily="34" charset="0"/>
                <a:cs typeface="Arial" panose="020B0604020202020204" pitchFamily="34" charset="0"/>
              </a:rPr>
              <a:t>this game by writing down the key words and  by drawing the graphic presentations of data analysis  on the cut out  blank parts of hexagram.</a:t>
            </a: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a:latin typeface="Arial" panose="020B0604020202020204" pitchFamily="34" charset="0"/>
              <a:cs typeface="Arial" panose="020B0604020202020204" pitchFamily="34" charset="0"/>
            </a:endParaRPr>
          </a:p>
          <a:p>
            <a:pPr marL="0" indent="0">
              <a:buNone/>
            </a:pPr>
            <a:endParaRPr lang="sl-SI" i="1" u="none" dirty="0" smtClean="0">
              <a:latin typeface="Arial" panose="020B0604020202020204" pitchFamily="34" charset="0"/>
              <a:cs typeface="Arial" panose="020B0604020202020204" pitchFamily="34" charset="0"/>
            </a:endParaRPr>
          </a:p>
          <a:p>
            <a:pPr marL="0" indent="0">
              <a:buNone/>
            </a:pPr>
            <a:r>
              <a:rPr lang="sl-SI" i="1" u="none" dirty="0" smtClean="0">
                <a:latin typeface="Arial" panose="020B0604020202020204" pitchFamily="34" charset="0"/>
                <a:cs typeface="Arial" panose="020B0604020202020204" pitchFamily="34" charset="0"/>
              </a:rPr>
              <a:t/>
            </a:r>
            <a:br>
              <a:rPr lang="sl-SI" i="1" u="none" dirty="0" smtClean="0">
                <a:latin typeface="Arial" panose="020B0604020202020204" pitchFamily="34" charset="0"/>
                <a:cs typeface="Arial" panose="020B0604020202020204" pitchFamily="34" charset="0"/>
              </a:rPr>
            </a:br>
            <a:endParaRPr lang="sl-SI" i="1" u="none" dirty="0">
              <a:latin typeface="Arial" panose="020B0604020202020204" pitchFamily="34" charset="0"/>
              <a:cs typeface="Arial" panose="020B0604020202020204" pitchFamily="34" charset="0"/>
            </a:endParaRPr>
          </a:p>
          <a:p>
            <a:pPr marL="0" indent="0">
              <a:lnSpc>
                <a:spcPts val="800"/>
              </a:lnSpc>
              <a:buNone/>
            </a:pPr>
            <a:r>
              <a:rPr lang="sl-SI" dirty="0">
                <a:latin typeface="Arial" panose="020B0604020202020204" pitchFamily="34" charset="0"/>
                <a:cs typeface="Arial" panose="020B0604020202020204" pitchFamily="34" charset="0"/>
              </a:rPr>
              <a:t>6. At the end, all completed hexagrams can be put together </a:t>
            </a:r>
            <a:endParaRPr lang="sl-SI" dirty="0" smtClean="0">
              <a:latin typeface="Arial" panose="020B0604020202020204" pitchFamily="34" charset="0"/>
              <a:cs typeface="Arial" panose="020B0604020202020204" pitchFamily="34" charset="0"/>
            </a:endParaRPr>
          </a:p>
          <a:p>
            <a:pPr marL="0" indent="0">
              <a:lnSpc>
                <a:spcPts val="800"/>
              </a:lnSpc>
              <a:buNone/>
            </a:pPr>
            <a:r>
              <a:rPr lang="sl-SI" dirty="0" smtClean="0">
                <a:latin typeface="Arial" panose="020B0604020202020204" pitchFamily="34" charset="0"/>
                <a:cs typeface="Arial" panose="020B0604020202020204" pitchFamily="34" charset="0"/>
              </a:rPr>
              <a:t>in </a:t>
            </a:r>
            <a:r>
              <a:rPr lang="sl-SI" dirty="0">
                <a:latin typeface="Arial" panose="020B0604020202020204" pitchFamily="34" charset="0"/>
                <a:cs typeface="Arial" panose="020B0604020202020204" pitchFamily="34" charset="0"/>
              </a:rPr>
              <a:t>a shape of honeycomb.</a:t>
            </a:r>
          </a:p>
          <a:p>
            <a:pPr marL="0" indent="0">
              <a:lnSpc>
                <a:spcPts val="800"/>
              </a:lnSpc>
              <a:buNone/>
            </a:pPr>
            <a:r>
              <a:rPr lang="sl-SI" u="none" dirty="0">
                <a:latin typeface="Arial" panose="020B0604020202020204" pitchFamily="34" charset="0"/>
                <a:cs typeface="Arial" panose="020B0604020202020204" pitchFamily="34" charset="0"/>
              </a:rPr>
              <a:t>It is also possible to achieve this effect at the very beggining </a:t>
            </a:r>
            <a:endParaRPr lang="sl-SI" u="none" dirty="0" smtClean="0">
              <a:latin typeface="Arial" panose="020B0604020202020204" pitchFamily="34" charset="0"/>
              <a:cs typeface="Arial" panose="020B0604020202020204" pitchFamily="34" charset="0"/>
            </a:endParaRPr>
          </a:p>
          <a:p>
            <a:pPr marL="0" indent="0">
              <a:lnSpc>
                <a:spcPts val="800"/>
              </a:lnSpc>
              <a:buNone/>
            </a:pPr>
            <a:r>
              <a:rPr lang="sl-SI" u="none" dirty="0" smtClean="0">
                <a:latin typeface="Arial" panose="020B0604020202020204" pitchFamily="34" charset="0"/>
                <a:cs typeface="Arial" panose="020B0604020202020204" pitchFamily="34" charset="0"/>
              </a:rPr>
              <a:t>of </a:t>
            </a:r>
            <a:r>
              <a:rPr lang="sl-SI" u="none" dirty="0">
                <a:latin typeface="Arial" panose="020B0604020202020204" pitchFamily="34" charset="0"/>
                <a:cs typeface="Arial" panose="020B0604020202020204" pitchFamily="34" charset="0"/>
              </a:rPr>
              <a:t>this game. It is up to you to decide.</a:t>
            </a:r>
          </a:p>
          <a:p>
            <a:endParaRPr lang="en-US" dirty="0"/>
          </a:p>
        </p:txBody>
      </p:sp>
      <p:sp>
        <p:nvSpPr>
          <p:cNvPr id="3" name="Espace réservé du numéro de diapositive 2"/>
          <p:cNvSpPr>
            <a:spLocks noGrp="1"/>
          </p:cNvSpPr>
          <p:nvPr>
            <p:ph type="sldNum" sz="quarter" idx="24"/>
          </p:nvPr>
        </p:nvSpPr>
        <p:spPr/>
        <p:txBody>
          <a:bodyPr/>
          <a:lstStyle/>
          <a:p>
            <a:fld id="{D57F1E4F-1CFF-5643-939E-217C01CDF565}" type="slidenum">
              <a:rPr lang="en-US" smtClean="0"/>
              <a:pPr/>
              <a:t>2</a:t>
            </a:fld>
            <a:endParaRPr lang="en-US" dirty="0"/>
          </a:p>
        </p:txBody>
      </p:sp>
      <p:sp>
        <p:nvSpPr>
          <p:cNvPr id="5" name="Espace réservé du texte 7"/>
          <p:cNvSpPr txBox="1">
            <a:spLocks/>
          </p:cNvSpPr>
          <p:nvPr/>
        </p:nvSpPr>
        <p:spPr>
          <a:xfrm>
            <a:off x="583557" y="3672724"/>
            <a:ext cx="6480000" cy="6598986"/>
          </a:xfrm>
          <a:prstGeom prst="rect">
            <a:avLst/>
          </a:prstGeom>
        </p:spPr>
        <p:txBody>
          <a:bodyPr vert="horz" lIns="91440" tIns="45720" rIns="91440" bIns="45720" rtlCol="0">
            <a:normAutofit/>
          </a:bodyPr>
          <a:lstStyle>
            <a:lvl1pPr marL="212632" indent="-212632" algn="l" defTabSz="283510" rtl="0" eaLnBrk="1" latinLnBrk="0" hangingPunct="1">
              <a:spcBef>
                <a:spcPts val="620"/>
              </a:spcBef>
              <a:spcAft>
                <a:spcPts val="0"/>
              </a:spcAft>
              <a:buClr>
                <a:schemeClr val="accent1"/>
              </a:buClr>
              <a:buFont typeface="Wingdings 3" charset="2"/>
              <a:buChar char=""/>
              <a:defRPr sz="1100" b="0" u="sng"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i="1"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a:lstStyle>
          <a:p>
            <a:pPr marL="0" indent="0">
              <a:buFont typeface="Wingdings 3" charset="2"/>
              <a:buNone/>
            </a:pPr>
            <a:endParaRPr lang="sl-SI" dirty="0" smtClean="0">
              <a:latin typeface="Arial" panose="020B0604020202020204" pitchFamily="34" charset="0"/>
              <a:cs typeface="Arial" panose="020B0604020202020204" pitchFamily="34" charset="0"/>
            </a:endParaRPr>
          </a:p>
          <a:p>
            <a:pPr marL="0" indent="0">
              <a:buFont typeface="Wingdings 3" charset="2"/>
              <a:buNone/>
            </a:pPr>
            <a:endParaRPr lang="sl-SI"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015" y="1242945"/>
            <a:ext cx="1512085" cy="113385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988" y="3012770"/>
            <a:ext cx="1151630" cy="153550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553805" y="4638881"/>
            <a:ext cx="1507929" cy="2010017"/>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4743659" y="6815440"/>
            <a:ext cx="1393818" cy="1857912"/>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74771" y="8550117"/>
            <a:ext cx="1510423" cy="1501279"/>
          </a:xfrm>
          <a:prstGeom prst="rect">
            <a:avLst/>
          </a:prstGeom>
        </p:spPr>
      </p:pic>
    </p:spTree>
    <p:extLst>
      <p:ext uri="{BB962C8B-B14F-4D97-AF65-F5344CB8AC3E}">
        <p14:creationId xmlns:p14="http://schemas.microsoft.com/office/powerpoint/2010/main" val="3355545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r>
              <a:rPr lang="sl-SI" dirty="0">
                <a:latin typeface="Arial" panose="020B0604020202020204" pitchFamily="34" charset="0"/>
                <a:cs typeface="Arial" panose="020B0604020202020204" pitchFamily="34" charset="0"/>
              </a:rPr>
              <a:t>7. The winner can be an individual or a group. The success can be measured by  the speed of finding pairs or writing the text for assignment. It can also be measured by the number of correct answers (in comparison to the answers of other players).</a:t>
            </a:r>
          </a:p>
          <a:p>
            <a:endParaRPr lang="en-US" dirty="0"/>
          </a:p>
        </p:txBody>
      </p:sp>
      <p:sp>
        <p:nvSpPr>
          <p:cNvPr id="3" name="Espace réservé du numéro de diapositive 2"/>
          <p:cNvSpPr>
            <a:spLocks noGrp="1"/>
          </p:cNvSpPr>
          <p:nvPr>
            <p:ph type="sldNum" sz="quarter" idx="24"/>
          </p:nvPr>
        </p:nvSpPr>
        <p:spPr/>
        <p:txBody>
          <a:bodyPr/>
          <a:lstStyle/>
          <a:p>
            <a:fld id="{D57F1E4F-1CFF-5643-939E-217C01CDF565}" type="slidenum">
              <a:rPr lang="en-US" smtClean="0"/>
              <a:pPr/>
              <a:t>3</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0341" y="1682892"/>
            <a:ext cx="3286663" cy="2464546"/>
          </a:xfrm>
          <a:prstGeom prst="rect">
            <a:avLst/>
          </a:prstGeom>
        </p:spPr>
      </p:pic>
    </p:spTree>
    <p:extLst>
      <p:ext uri="{BB962C8B-B14F-4D97-AF65-F5344CB8AC3E}">
        <p14:creationId xmlns:p14="http://schemas.microsoft.com/office/powerpoint/2010/main" val="973372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1451</TotalTime>
  <Words>516</Words>
  <Application>Microsoft Office PowerPoint</Application>
  <PresentationFormat>Custom</PresentationFormat>
  <Paragraphs>77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Brin</vt:lpstr>
      <vt:lpstr>DATA HANDLING GAME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in.de.pro</cp:lastModifiedBy>
  <cp:revision>124</cp:revision>
  <dcterms:created xsi:type="dcterms:W3CDTF">2017-10-14T19:14:33Z</dcterms:created>
  <dcterms:modified xsi:type="dcterms:W3CDTF">2018-04-11T17:58:32Z</dcterms:modified>
</cp:coreProperties>
</file>