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
  </p:notesMasterIdLst>
  <p:handoutMasterIdLst>
    <p:handoutMasterId r:id="rId4"/>
  </p:handoutMasterIdLst>
  <p:sldIdLst>
    <p:sldId id="256"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2796" y="90"/>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 xmlns:a16="http://schemas.microsoft.com/office/drawing/2014/main"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25/06/2018</a:t>
            </a:fld>
            <a:endParaRPr lang="fr-FR"/>
          </a:p>
        </p:txBody>
      </p:sp>
      <p:sp>
        <p:nvSpPr>
          <p:cNvPr id="4" name="Espace réservé du pied de page 3">
            <a:extLst>
              <a:ext uri="{FF2B5EF4-FFF2-40B4-BE49-F238E27FC236}">
                <a16:creationId xmlns="" xmlns:a16="http://schemas.microsoft.com/office/drawing/2014/main"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 xmlns:a16="http://schemas.microsoft.com/office/drawing/2014/main"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25/06/2018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esson plan p1">
    <p:spTree>
      <p:nvGrpSpPr>
        <p:cNvPr id="1" name=""/>
        <p:cNvGrpSpPr/>
        <p:nvPr/>
      </p:nvGrpSpPr>
      <p:grpSpPr>
        <a:xfrm>
          <a:off x="0" y="0"/>
          <a:ext cx="0" cy="0"/>
          <a:chOff x="0" y="0"/>
          <a:chExt cx="0" cy="0"/>
        </a:xfrm>
      </p:grpSpPr>
      <p:sp>
        <p:nvSpPr>
          <p:cNvPr id="3" name="Rectangle : coins arrondis 2">
            <a:extLst>
              <a:ext uri="{FF2B5EF4-FFF2-40B4-BE49-F238E27FC236}">
                <a16:creationId xmlns="" xmlns:a16="http://schemas.microsoft.com/office/drawing/2014/main"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 xmlns:a16="http://schemas.microsoft.com/office/drawing/2014/main"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 xmlns:a16="http://schemas.microsoft.com/office/drawing/2014/main"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 xmlns:a16="http://schemas.microsoft.com/office/drawing/2014/main"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a:t>Objectives : clic &amp; </a:t>
            </a:r>
            <a:r>
              <a:rPr lang="fr-FR" dirty="0" err="1"/>
              <a:t>write</a:t>
            </a:r>
            <a:endParaRPr lang="fr-FR" dirty="0"/>
          </a:p>
        </p:txBody>
      </p:sp>
      <p:sp>
        <p:nvSpPr>
          <p:cNvPr id="14" name="Rectangle 13">
            <a:extLst>
              <a:ext uri="{FF2B5EF4-FFF2-40B4-BE49-F238E27FC236}">
                <a16:creationId xmlns="" xmlns:a16="http://schemas.microsoft.com/office/drawing/2014/main"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 xmlns:a16="http://schemas.microsoft.com/office/drawing/2014/main"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 xmlns:a16="http://schemas.microsoft.com/office/drawing/2014/main"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 xmlns:a16="http://schemas.microsoft.com/office/drawing/2014/main" id="{21BB1204-9251-47C6-AC69-85376C2E1CAA}"/>
              </a:ext>
            </a:extLst>
          </p:cNvPr>
          <p:cNvSpPr>
            <a:spLocks noGrp="1"/>
          </p:cNvSpPr>
          <p:nvPr>
            <p:ph type="body" sz="quarter" idx="16" hasCustomPrompt="1"/>
          </p:nvPr>
        </p:nvSpPr>
        <p:spPr>
          <a:xfrm>
            <a:off x="1619113" y="1249859"/>
            <a:ext cx="900000" cy="423154"/>
          </a:xfrm>
        </p:spPr>
        <p:txBody>
          <a:bodyPr>
            <a:normAutofit/>
          </a:bodyPr>
          <a:lstStyle>
            <a:lvl1pPr>
              <a:defRPr/>
            </a:lvl1pPr>
          </a:lstStyle>
          <a:p>
            <a:pPr lvl="0"/>
            <a:r>
              <a:rPr lang="fr-FR" dirty="0"/>
              <a:t>Duration </a:t>
            </a:r>
          </a:p>
        </p:txBody>
      </p:sp>
      <p:sp>
        <p:nvSpPr>
          <p:cNvPr id="20" name="Espace réservé du texte 6">
            <a:extLst>
              <a:ext uri="{FF2B5EF4-FFF2-40B4-BE49-F238E27FC236}">
                <a16:creationId xmlns="" xmlns:a16="http://schemas.microsoft.com/office/drawing/2014/main"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 xmlns:a16="http://schemas.microsoft.com/office/drawing/2014/main"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 xmlns:a16="http://schemas.microsoft.com/office/drawing/2014/main"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Objectives </a:t>
            </a:r>
          </a:p>
        </p:txBody>
      </p:sp>
      <p:sp>
        <p:nvSpPr>
          <p:cNvPr id="23" name="ZoneTexte 22">
            <a:extLst>
              <a:ext uri="{FF2B5EF4-FFF2-40B4-BE49-F238E27FC236}">
                <a16:creationId xmlns="" xmlns:a16="http://schemas.microsoft.com/office/drawing/2014/main"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Materials</a:t>
            </a:r>
          </a:p>
        </p:txBody>
      </p:sp>
      <p:sp>
        <p:nvSpPr>
          <p:cNvPr id="24" name="Rectangle 23">
            <a:extLst>
              <a:ext uri="{FF2B5EF4-FFF2-40B4-BE49-F238E27FC236}">
                <a16:creationId xmlns="" xmlns:a16="http://schemas.microsoft.com/office/drawing/2014/main"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 xmlns:a16="http://schemas.microsoft.com/office/drawing/2014/main"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a:solidFill>
                  <a:srgbClr val="002060"/>
                </a:solidFill>
              </a:rPr>
              <a:t>Progress</a:t>
            </a:r>
            <a:r>
              <a:rPr lang="fr-FR" sz="1400" b="1" dirty="0">
                <a:solidFill>
                  <a:srgbClr val="002060"/>
                </a:solidFill>
              </a:rPr>
              <a:t>  </a:t>
            </a:r>
          </a:p>
        </p:txBody>
      </p:sp>
      <p:sp>
        <p:nvSpPr>
          <p:cNvPr id="11" name="ZoneTexte 10">
            <a:extLst>
              <a:ext uri="{FF2B5EF4-FFF2-40B4-BE49-F238E27FC236}">
                <a16:creationId xmlns="" xmlns:a16="http://schemas.microsoft.com/office/drawing/2014/main"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Class </a:t>
            </a:r>
            <a:r>
              <a:rPr lang="fr-FR" sz="1400" b="1" dirty="0" err="1">
                <a:solidFill>
                  <a:srgbClr val="002060"/>
                </a:solidFill>
              </a:rPr>
              <a:t>level</a:t>
            </a:r>
            <a:endParaRPr lang="fr-FR" sz="1400" b="1" dirty="0">
              <a:solidFill>
                <a:srgbClr val="002060"/>
              </a:solidFill>
            </a:endParaRPr>
          </a:p>
        </p:txBody>
      </p:sp>
      <p:sp>
        <p:nvSpPr>
          <p:cNvPr id="12" name="ZoneTexte 11">
            <a:extLst>
              <a:ext uri="{FF2B5EF4-FFF2-40B4-BE49-F238E27FC236}">
                <a16:creationId xmlns="" xmlns:a16="http://schemas.microsoft.com/office/drawing/2014/main" id="{A1922824-3056-4BB1-B1B7-9BB628C288F5}"/>
              </a:ext>
            </a:extLst>
          </p:cNvPr>
          <p:cNvSpPr txBox="1"/>
          <p:nvPr userDrawn="1"/>
        </p:nvSpPr>
        <p:spPr>
          <a:xfrm>
            <a:off x="1619113" y="968217"/>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Duration </a:t>
            </a:r>
          </a:p>
        </p:txBody>
      </p:sp>
      <p:sp>
        <p:nvSpPr>
          <p:cNvPr id="16" name="ZoneTexte 15">
            <a:extLst>
              <a:ext uri="{FF2B5EF4-FFF2-40B4-BE49-F238E27FC236}">
                <a16:creationId xmlns="" xmlns:a16="http://schemas.microsoft.com/office/drawing/2014/main"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 </a:t>
            </a:r>
            <a:r>
              <a:rPr lang="fr-FR" sz="1400" b="1" dirty="0" err="1">
                <a:solidFill>
                  <a:srgbClr val="002060"/>
                </a:solidFill>
              </a:rPr>
              <a:t>Performed</a:t>
            </a:r>
            <a:r>
              <a:rPr lang="fr-FR" sz="1400" b="1" dirty="0">
                <a:solidFill>
                  <a:srgbClr val="002060"/>
                </a:solidFill>
              </a:rPr>
              <a:t> by : </a:t>
            </a: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 xmlns:a16="http://schemas.microsoft.com/office/drawing/2014/main"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662234"/>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 xmlns:a16="http://schemas.microsoft.com/office/drawing/2014/main"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 xmlns:a16="http://schemas.microsoft.com/office/drawing/2014/main"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0" name="Slide Number Placeholder 5"/>
          <p:cNvSpPr>
            <a:spLocks noGrp="1"/>
          </p:cNvSpPr>
          <p:nvPr>
            <p:ph type="sldNum" sz="quarter" idx="4"/>
          </p:nvPr>
        </p:nvSpPr>
        <p:spPr bwMode="gray">
          <a:xfrm>
            <a:off x="594740" y="254877"/>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sson plan p2">
    <p:spTree>
      <p:nvGrpSpPr>
        <p:cNvPr id="1" name=""/>
        <p:cNvGrpSpPr/>
        <p:nvPr/>
      </p:nvGrpSpPr>
      <p:grpSpPr>
        <a:xfrm>
          <a:off x="0" y="0"/>
          <a:ext cx="0" cy="0"/>
          <a:chOff x="0" y="0"/>
          <a:chExt cx="0" cy="0"/>
        </a:xfrm>
      </p:grpSpPr>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 xmlns:a16="http://schemas.microsoft.com/office/drawing/2014/main"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 xmlns:a16="http://schemas.microsoft.com/office/drawing/2014/main"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Slide Number Placeholder 5"/>
          <p:cNvSpPr>
            <a:spLocks noGrp="1"/>
          </p:cNvSpPr>
          <p:nvPr>
            <p:ph type="sldNum" sz="quarter" idx="4"/>
          </p:nvPr>
        </p:nvSpPr>
        <p:spPr bwMode="gray">
          <a:xfrm>
            <a:off x="601663" y="267708"/>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rgbClr val="002060"/>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Slide Number Placeholder 5"/>
          <p:cNvSpPr>
            <a:spLocks noGrp="1"/>
          </p:cNvSpPr>
          <p:nvPr>
            <p:ph type="sldNum" sz="quarter" idx="4"/>
          </p:nvPr>
        </p:nvSpPr>
        <p:spPr bwMode="gray">
          <a:xfrm>
            <a:off x="299139" y="7063242"/>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 xmlns:a16="http://schemas.microsoft.com/office/drawing/2014/main" id="{BAF42468-8A01-463E-B5B2-E9D48C21A746}"/>
              </a:ext>
            </a:extLst>
          </p:cNvPr>
          <p:cNvSpPr txBox="1"/>
          <p:nvPr userDrawn="1"/>
        </p:nvSpPr>
        <p:spPr>
          <a:xfrm>
            <a:off x="1605446" y="4982465"/>
            <a:ext cx="5528012" cy="923330"/>
          </a:xfrm>
          <a:prstGeom prst="rect">
            <a:avLst/>
          </a:prstGeom>
          <a:noFill/>
        </p:spPr>
        <p:txBody>
          <a:bodyPr wrap="square" rtlCol="0">
            <a:spAutoFit/>
          </a:bodyPr>
          <a:lstStyle/>
          <a:p>
            <a:pPr algn="ctr"/>
            <a:r>
              <a:rPr lang="fr-FR" i="1" dirty="0">
                <a:solidFill>
                  <a:srgbClr val="002060"/>
                </a:solidFill>
              </a:rPr>
              <a:t>A collection of </a:t>
            </a:r>
            <a:r>
              <a:rPr lang="fr-FR" i="1" dirty="0" err="1">
                <a:solidFill>
                  <a:srgbClr val="002060"/>
                </a:solidFill>
              </a:rPr>
              <a:t>lessons</a:t>
            </a:r>
            <a:r>
              <a:rPr lang="fr-FR" i="1" dirty="0">
                <a:solidFill>
                  <a:srgbClr val="002060"/>
                </a:solidFill>
              </a:rPr>
              <a:t> or</a:t>
            </a:r>
          </a:p>
          <a:p>
            <a:pPr algn="ctr"/>
            <a:r>
              <a:rPr lang="fr-FR" i="1" dirty="0" err="1">
                <a:solidFill>
                  <a:srgbClr val="002060"/>
                </a:solidFill>
              </a:rPr>
              <a:t>didactic</a:t>
            </a:r>
            <a:r>
              <a:rPr lang="fr-FR" i="1" dirty="0">
                <a:solidFill>
                  <a:srgbClr val="002060"/>
                </a:solidFill>
              </a:rPr>
              <a:t> propositions </a:t>
            </a:r>
            <a:r>
              <a:rPr lang="fr-FR" i="1" dirty="0" err="1">
                <a:solidFill>
                  <a:srgbClr val="002060"/>
                </a:solidFill>
              </a:rPr>
              <a:t>using</a:t>
            </a:r>
            <a:r>
              <a:rPr lang="fr-FR" i="1" dirty="0">
                <a:solidFill>
                  <a:srgbClr val="002060"/>
                </a:solidFill>
              </a:rPr>
              <a:t> maths </a:t>
            </a:r>
            <a:r>
              <a:rPr lang="fr-FR" i="1" dirty="0" err="1">
                <a:solidFill>
                  <a:srgbClr val="002060"/>
                </a:solidFill>
              </a:rPr>
              <a:t>games</a:t>
            </a:r>
            <a:endParaRPr lang="fr-FR" i="1" dirty="0">
              <a:solidFill>
                <a:srgbClr val="002060"/>
              </a:solidFill>
            </a:endParaRPr>
          </a:p>
          <a:p>
            <a:pPr algn="ctr"/>
            <a:r>
              <a:rPr lang="fr-FR" i="1" dirty="0">
                <a:solidFill>
                  <a:srgbClr val="002060"/>
                </a:solidFill>
              </a:rPr>
              <a:t>for </a:t>
            </a:r>
            <a:r>
              <a:rPr lang="fr-FR" i="1" dirty="0" err="1">
                <a:solidFill>
                  <a:srgbClr val="002060"/>
                </a:solidFill>
              </a:rPr>
              <a:t>primary</a:t>
            </a:r>
            <a:r>
              <a:rPr lang="fr-FR" i="1" dirty="0">
                <a:solidFill>
                  <a:srgbClr val="002060"/>
                </a:solidFill>
              </a:rPr>
              <a:t> </a:t>
            </a:r>
            <a:r>
              <a:rPr lang="fr-FR" i="1" dirty="0" err="1">
                <a:solidFill>
                  <a:srgbClr val="002060"/>
                </a:solidFill>
              </a:rPr>
              <a:t>school</a:t>
            </a:r>
            <a:r>
              <a:rPr lang="fr-FR" i="1" dirty="0">
                <a:solidFill>
                  <a:srgbClr val="002060"/>
                </a:solidFill>
              </a:rPr>
              <a:t> </a:t>
            </a:r>
            <a:r>
              <a:rPr lang="fr-FR" i="1" dirty="0" err="1">
                <a:solidFill>
                  <a:srgbClr val="002060"/>
                </a:solidFill>
              </a:rPr>
              <a:t>teachers</a:t>
            </a:r>
            <a:endParaRPr lang="fr-FR" i="1" dirty="0">
              <a:solidFill>
                <a:srgbClr val="002060"/>
              </a:solidFill>
            </a:endParaRPr>
          </a:p>
        </p:txBody>
      </p:sp>
      <p:sp>
        <p:nvSpPr>
          <p:cNvPr id="11" name="ZoneTexte 10">
            <a:extLst>
              <a:ext uri="{FF2B5EF4-FFF2-40B4-BE49-F238E27FC236}">
                <a16:creationId xmlns="" xmlns:a16="http://schemas.microsoft.com/office/drawing/2014/main"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rgbClr val="002060"/>
                </a:solidFill>
                <a:latin typeface="+mj-lt"/>
              </a:rPr>
              <a:t>MATHS THROUGH GAMES</a:t>
            </a:r>
          </a:p>
        </p:txBody>
      </p:sp>
      <p:pic>
        <p:nvPicPr>
          <p:cNvPr id="12" name="Image 11">
            <a:extLst>
              <a:ext uri="{FF2B5EF4-FFF2-40B4-BE49-F238E27FC236}">
                <a16:creationId xmlns="" xmlns:a16="http://schemas.microsoft.com/office/drawing/2014/main"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 xmlns:a16="http://schemas.microsoft.com/office/drawing/2014/main"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 xmlns:a16="http://schemas.microsoft.com/office/drawing/2014/main" id="{EF626B33-9B32-4C9A-ABB0-147D410F0DE9}"/>
              </a:ext>
            </a:extLst>
          </p:cNvPr>
          <p:cNvSpPr txBox="1"/>
          <p:nvPr userDrawn="1"/>
        </p:nvSpPr>
        <p:spPr>
          <a:xfrm>
            <a:off x="601664" y="975360"/>
            <a:ext cx="6408736" cy="923330"/>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p>
          <a:p>
            <a:pPr algn="ctr"/>
            <a:r>
              <a:rPr lang="fr-FR" u="sng" dirty="0">
                <a:solidFill>
                  <a:srgbClr val="00B0F0"/>
                </a:solidFill>
                <a:latin typeface="Times New Roman" panose="02020603050405020304" pitchFamily="18" charset="0"/>
                <a:cs typeface="Times New Roman" panose="02020603050405020304" pitchFamily="18" charset="0"/>
              </a:rPr>
              <a:t>www.mathensjeu.eklablog.com</a:t>
            </a:r>
            <a:r>
              <a:rPr lang="fr-F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rgbClr val="002060"/>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Matematična vrtavka</a:t>
            </a:r>
            <a:endParaRPr lang="en-US" dirty="0"/>
          </a:p>
        </p:txBody>
      </p:sp>
      <p:sp>
        <p:nvSpPr>
          <p:cNvPr id="3" name="Espace réservé du texte 2"/>
          <p:cNvSpPr>
            <a:spLocks noGrp="1"/>
          </p:cNvSpPr>
          <p:nvPr>
            <p:ph type="body" sz="quarter" idx="13"/>
          </p:nvPr>
        </p:nvSpPr>
        <p:spPr/>
        <p:txBody>
          <a:bodyPr/>
          <a:lstStyle/>
          <a:p>
            <a:r>
              <a:rPr lang="sl-SI" dirty="0" err="1" smtClean="0"/>
              <a:t>3.r</a:t>
            </a:r>
            <a:endParaRPr lang="en-US" dirty="0"/>
          </a:p>
        </p:txBody>
      </p:sp>
      <p:sp>
        <p:nvSpPr>
          <p:cNvPr id="4" name="Espace réservé du texte 3"/>
          <p:cNvSpPr>
            <a:spLocks noGrp="1"/>
          </p:cNvSpPr>
          <p:nvPr>
            <p:ph type="body" sz="quarter" idx="15"/>
          </p:nvPr>
        </p:nvSpPr>
        <p:spPr>
          <a:xfrm>
            <a:off x="583557" y="1988881"/>
            <a:ext cx="3164172" cy="1273112"/>
          </a:xfrm>
        </p:spPr>
        <p:txBody>
          <a:bodyPr>
            <a:normAutofit fontScale="47500" lnSpcReduction="20000"/>
          </a:bodyPr>
          <a:lstStyle/>
          <a:p>
            <a:r>
              <a:rPr lang="sl-SI" dirty="0"/>
              <a:t>-pozna števila do1000 in razlikuje desetiške enote (D, S, E)</a:t>
            </a:r>
          </a:p>
          <a:p>
            <a:r>
              <a:rPr lang="sl-SI" dirty="0"/>
              <a:t>-število zapiše z besedo in ga pravilno prebere</a:t>
            </a:r>
          </a:p>
          <a:p>
            <a:r>
              <a:rPr lang="sl-SI" dirty="0"/>
              <a:t>-Števila urejajo po velikosti </a:t>
            </a:r>
          </a:p>
          <a:p>
            <a:r>
              <a:rPr lang="sl-SI" dirty="0"/>
              <a:t>-vnašajo podatke v tabelo</a:t>
            </a:r>
          </a:p>
          <a:p>
            <a:r>
              <a:rPr lang="sl-SI" dirty="0"/>
              <a:t>Vzgojni cilji</a:t>
            </a:r>
          </a:p>
          <a:p>
            <a:r>
              <a:rPr lang="sl-SI" dirty="0"/>
              <a:t>-upošteva pravila igranja</a:t>
            </a:r>
          </a:p>
          <a:p>
            <a:r>
              <a:rPr lang="sl-SI" dirty="0"/>
              <a:t>-medsebojno sodelovanje in komunikacija</a:t>
            </a:r>
          </a:p>
          <a:p>
            <a:r>
              <a:rPr lang="sl-SI" dirty="0"/>
              <a:t>-razvijanje vztrajnosti, motorične spretnosti</a:t>
            </a:r>
          </a:p>
          <a:p>
            <a:r>
              <a:rPr lang="sl-SI" dirty="0"/>
              <a:t>-razvijajo sposobnost  samostojnega preverjanja pravilnosti rezultatov</a:t>
            </a:r>
            <a:endParaRPr lang="en-US" dirty="0"/>
          </a:p>
          <a:p>
            <a:endParaRPr lang="en-US" dirty="0"/>
          </a:p>
        </p:txBody>
      </p:sp>
      <p:sp>
        <p:nvSpPr>
          <p:cNvPr id="5" name="Espace réservé du texte 4"/>
          <p:cNvSpPr>
            <a:spLocks noGrp="1"/>
          </p:cNvSpPr>
          <p:nvPr>
            <p:ph type="body" sz="quarter" idx="16"/>
          </p:nvPr>
        </p:nvSpPr>
        <p:spPr/>
        <p:txBody>
          <a:bodyPr/>
          <a:lstStyle/>
          <a:p>
            <a:r>
              <a:rPr lang="sl-SI" smtClean="0"/>
              <a:t>3 hours</a:t>
            </a:r>
            <a:endParaRPr lang="en-US" dirty="0"/>
          </a:p>
        </p:txBody>
      </p:sp>
      <p:sp>
        <p:nvSpPr>
          <p:cNvPr id="6" name="Espace réservé du texte 5"/>
          <p:cNvSpPr>
            <a:spLocks noGrp="1"/>
          </p:cNvSpPr>
          <p:nvPr>
            <p:ph type="body" sz="quarter" idx="17"/>
          </p:nvPr>
        </p:nvSpPr>
        <p:spPr/>
        <p:txBody>
          <a:bodyPr>
            <a:normAutofit lnSpcReduction="10000"/>
          </a:bodyPr>
          <a:lstStyle/>
          <a:p>
            <a:r>
              <a:rPr lang="sl-SI" dirty="0" smtClean="0"/>
              <a:t>Marjeta </a:t>
            </a:r>
            <a:r>
              <a:rPr lang="sl-SI" dirty="0" err="1" smtClean="0"/>
              <a:t>Belaj</a:t>
            </a:r>
            <a:endParaRPr lang="sl-SI" dirty="0" smtClean="0"/>
          </a:p>
          <a:p>
            <a:r>
              <a:rPr lang="sl-SI" dirty="0" smtClean="0"/>
              <a:t>Tatjana </a:t>
            </a:r>
            <a:r>
              <a:rPr lang="sl-SI" dirty="0" err="1" smtClean="0"/>
              <a:t>Brezak</a:t>
            </a:r>
            <a:r>
              <a:rPr lang="sl-SI" dirty="0" smtClean="0"/>
              <a:t> Rus</a:t>
            </a:r>
          </a:p>
          <a:p>
            <a:r>
              <a:rPr lang="sl-SI" dirty="0" smtClean="0"/>
              <a:t>Sonja  Turšič</a:t>
            </a:r>
            <a:endParaRPr lang="en-US" dirty="0"/>
          </a:p>
        </p:txBody>
      </p:sp>
      <p:sp>
        <p:nvSpPr>
          <p:cNvPr id="7" name="Espace réservé du texte 6"/>
          <p:cNvSpPr>
            <a:spLocks noGrp="1"/>
          </p:cNvSpPr>
          <p:nvPr>
            <p:ph type="body" sz="quarter" idx="18"/>
          </p:nvPr>
        </p:nvSpPr>
        <p:spPr/>
        <p:txBody>
          <a:bodyPr/>
          <a:lstStyle/>
          <a:p>
            <a:r>
              <a:rPr lang="sl-SI" dirty="0"/>
              <a:t>Les, </a:t>
            </a:r>
            <a:r>
              <a:rPr lang="sl-SI" dirty="0" err="1"/>
              <a:t>seleshamer</a:t>
            </a:r>
            <a:r>
              <a:rPr lang="sl-SI" dirty="0"/>
              <a:t>, listi za vpisovanje podatkov, računalo</a:t>
            </a:r>
            <a:endParaRPr lang="en-US" dirty="0"/>
          </a:p>
        </p:txBody>
      </p:sp>
      <p:sp>
        <p:nvSpPr>
          <p:cNvPr id="8" name="Espace réservé du texte 7"/>
          <p:cNvSpPr>
            <a:spLocks noGrp="1"/>
          </p:cNvSpPr>
          <p:nvPr>
            <p:ph type="body" sz="quarter" idx="21"/>
          </p:nvPr>
        </p:nvSpPr>
        <p:spPr/>
        <p:txBody>
          <a:bodyPr>
            <a:normAutofit fontScale="62500" lnSpcReduction="20000"/>
          </a:bodyPr>
          <a:lstStyle/>
          <a:p>
            <a:endParaRPr lang="sl-SI" u="none" dirty="0" smtClean="0"/>
          </a:p>
          <a:p>
            <a:r>
              <a:rPr lang="sl-SI" sz="1600" u="none" dirty="0" smtClean="0"/>
              <a:t>Za izdelavo matematičnih vrtavk so učenci 6. razredov pri tehniškem pouku izdelali lesene vrtavke.</a:t>
            </a:r>
          </a:p>
          <a:p>
            <a:endParaRPr lang="sl-SI" u="none" dirty="0"/>
          </a:p>
          <a:p>
            <a:pPr marL="0" indent="0">
              <a:buNone/>
            </a:pPr>
            <a:endParaRPr lang="sl-SI" u="none" dirty="0" smtClean="0"/>
          </a:p>
          <a:p>
            <a:endParaRPr lang="sl-SI" u="none" dirty="0"/>
          </a:p>
          <a:p>
            <a:endParaRPr lang="sl-SI" u="none" dirty="0" smtClean="0"/>
          </a:p>
          <a:p>
            <a:endParaRPr lang="sl-SI" u="none" dirty="0" smtClean="0"/>
          </a:p>
          <a:p>
            <a:endParaRPr lang="sl-SI" u="none" dirty="0" smtClean="0"/>
          </a:p>
          <a:p>
            <a:endParaRPr lang="sl-SI" u="none" dirty="0" smtClean="0"/>
          </a:p>
          <a:p>
            <a:pPr marL="0" indent="0">
              <a:buNone/>
            </a:pPr>
            <a:r>
              <a:rPr lang="sl-SI" sz="1600" u="none" dirty="0" smtClean="0"/>
              <a:t>         </a:t>
            </a:r>
            <a:r>
              <a:rPr lang="sl-SI" sz="1600" u="none" dirty="0" smtClean="0"/>
              <a:t>Medtem </a:t>
            </a:r>
            <a:r>
              <a:rPr lang="sl-SI" sz="1600" u="none" dirty="0" smtClean="0"/>
              <a:t>so v 3. razredu nastajale predloge za vrtavke iz </a:t>
            </a:r>
            <a:r>
              <a:rPr lang="sl-SI" sz="1600" u="none" dirty="0" err="1" smtClean="0"/>
              <a:t>šeleshamerja</a:t>
            </a:r>
            <a:r>
              <a:rPr lang="sl-SI" sz="1600" u="none" dirty="0" smtClean="0"/>
              <a:t>, preprosto računalo in tabele za vnos podatkov. </a:t>
            </a:r>
          </a:p>
          <a:p>
            <a:endParaRPr lang="sl-SI" u="none" dirty="0" smtClean="0"/>
          </a:p>
          <a:p>
            <a:endParaRPr lang="sl-SI" u="none" dirty="0" smtClean="0"/>
          </a:p>
          <a:p>
            <a:endParaRPr lang="sl-SI" u="none" dirty="0" smtClean="0"/>
          </a:p>
          <a:p>
            <a:endParaRPr lang="sl-SI" u="none" dirty="0" smtClean="0"/>
          </a:p>
          <a:p>
            <a:endParaRPr lang="sl-SI" u="none" dirty="0"/>
          </a:p>
          <a:p>
            <a:endParaRPr lang="sl-SI" u="none" dirty="0" smtClean="0"/>
          </a:p>
          <a:p>
            <a:endParaRPr lang="sl-SI" u="none" dirty="0"/>
          </a:p>
          <a:p>
            <a:endParaRPr lang="sl-SI" u="none" dirty="0" smtClean="0"/>
          </a:p>
          <a:p>
            <a:endParaRPr lang="sl-SI" u="none" dirty="0"/>
          </a:p>
          <a:p>
            <a:pPr marL="0" indent="0">
              <a:buNone/>
            </a:pPr>
            <a:r>
              <a:rPr lang="sl-SI" sz="1600" u="none" dirty="0" smtClean="0"/>
              <a:t>          Iz barvnega šeleshamerja smo izrezali </a:t>
            </a:r>
            <a:r>
              <a:rPr lang="sl-SI" sz="1600" u="none" dirty="0" err="1" smtClean="0"/>
              <a:t>dvanajstkotnike</a:t>
            </a:r>
            <a:r>
              <a:rPr lang="sl-SI" sz="1600" u="none" dirty="0" smtClean="0"/>
              <a:t> in v sako dvanajstino zapisali števila od 100 do </a:t>
            </a:r>
            <a:r>
              <a:rPr lang="sl-SI" sz="1600" u="none" dirty="0" smtClean="0"/>
              <a:t>1000 (število</a:t>
            </a:r>
            <a:r>
              <a:rPr lang="sl-SI" sz="1600" u="none" dirty="0" smtClean="0"/>
              <a:t>, </a:t>
            </a:r>
            <a:r>
              <a:rPr lang="sl-SI" sz="1600" u="none" dirty="0" smtClean="0"/>
              <a:t>	desetiški </a:t>
            </a:r>
            <a:r>
              <a:rPr lang="sl-SI" sz="1600" u="none" dirty="0" smtClean="0"/>
              <a:t>zapis, število z besedo).</a:t>
            </a:r>
          </a:p>
          <a:p>
            <a:endParaRPr lang="sl-SI" u="none" dirty="0" smtClean="0"/>
          </a:p>
          <a:p>
            <a:endParaRPr lang="sl-SI" u="none" dirty="0"/>
          </a:p>
          <a:p>
            <a:endParaRPr lang="sl-SI" u="none" dirty="0" smtClean="0"/>
          </a:p>
          <a:p>
            <a:endParaRPr lang="sl-SI" u="none" dirty="0"/>
          </a:p>
          <a:p>
            <a:endParaRPr lang="sl-SI" u="none" dirty="0" smtClean="0"/>
          </a:p>
          <a:p>
            <a:pPr marL="0" indent="0">
              <a:buNone/>
            </a:pPr>
            <a:endParaRPr lang="sl-SI" u="none" dirty="0" smtClean="0"/>
          </a:p>
          <a:p>
            <a:pPr marL="0" indent="0">
              <a:buNone/>
            </a:pPr>
            <a:endParaRPr lang="sl-SI" u="none" dirty="0" smtClean="0"/>
          </a:p>
          <a:p>
            <a:r>
              <a:rPr lang="sl-SI" sz="1600" u="none" dirty="0" smtClean="0"/>
              <a:t>Šeleshamer </a:t>
            </a:r>
            <a:r>
              <a:rPr lang="sl-SI" sz="1600" u="none" dirty="0" smtClean="0"/>
              <a:t>smo izrezali in plastificirali. </a:t>
            </a:r>
          </a:p>
          <a:p>
            <a:endParaRPr lang="sl-SI" u="none" dirty="0"/>
          </a:p>
          <a:p>
            <a:endParaRPr lang="sl-SI" u="none" dirty="0" smtClean="0"/>
          </a:p>
          <a:p>
            <a:endParaRPr lang="sl-SI" u="none" dirty="0"/>
          </a:p>
          <a:p>
            <a:endParaRPr lang="sl-SI" u="none" dirty="0" smtClean="0"/>
          </a:p>
          <a:p>
            <a:endParaRPr lang="sl-SI" u="none" dirty="0"/>
          </a:p>
          <a:p>
            <a:endParaRPr lang="sl-SI" u="none" dirty="0" smtClean="0"/>
          </a:p>
          <a:p>
            <a:endParaRPr lang="sl-SI" u="none" dirty="0" smtClean="0"/>
          </a:p>
          <a:p>
            <a:endParaRPr lang="sl-SI" u="none" dirty="0" smtClean="0"/>
          </a:p>
          <a:p>
            <a:r>
              <a:rPr lang="sl-SI" sz="1600" u="none" dirty="0" smtClean="0"/>
              <a:t>Iz </a:t>
            </a:r>
            <a:r>
              <a:rPr lang="sl-SI" sz="1600" u="none" dirty="0" smtClean="0"/>
              <a:t>DAS mase so učenci izdelali majhne kroglice za preprosto računalo. </a:t>
            </a:r>
            <a:endParaRPr lang="en-US" sz="1600" u="none" dirty="0"/>
          </a:p>
        </p:txBody>
      </p:sp>
      <p:sp>
        <p:nvSpPr>
          <p:cNvPr id="9" name="Espace réservé du texte 8"/>
          <p:cNvSpPr>
            <a:spLocks noGrp="1"/>
          </p:cNvSpPr>
          <p:nvPr>
            <p:ph type="body" sz="quarter" idx="22"/>
          </p:nvPr>
        </p:nvSpPr>
        <p:spPr/>
        <p:txBody>
          <a:bodyPr/>
          <a:lstStyle/>
          <a:p>
            <a:endParaRPr lang="en-US"/>
          </a:p>
        </p:txBody>
      </p:sp>
      <p:sp>
        <p:nvSpPr>
          <p:cNvPr id="10" name="Espace réservé du numéro de diapositive 9"/>
          <p:cNvSpPr>
            <a:spLocks noGrp="1"/>
          </p:cNvSpPr>
          <p:nvPr>
            <p:ph type="sldNum" sz="quarter" idx="4"/>
          </p:nvPr>
        </p:nvSpPr>
        <p:spPr/>
        <p:txBody>
          <a:bodyPr/>
          <a:lstStyle/>
          <a:p>
            <a:fld id="{D57F1E4F-1CFF-5643-939E-217C01CDF565}" type="slidenum">
              <a:rPr lang="en-US" smtClean="0"/>
              <a:pPr/>
              <a:t>1</a:t>
            </a:fld>
            <a:endParaRPr lang="en-US" dirty="0"/>
          </a:p>
        </p:txBody>
      </p:sp>
      <p:pic>
        <p:nvPicPr>
          <p:cNvPr id="1026" name="Picture 2" descr="C:\Users\sonidoma\Documents\DSC_217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3222" y="5503835"/>
            <a:ext cx="1581150" cy="1210421"/>
          </a:xfrm>
          <a:prstGeom prst="rect">
            <a:avLst/>
          </a:prstGeom>
          <a:noFill/>
          <a:extLst>
            <a:ext uri="{909E8E84-426E-40DD-AFC4-6F175D3DCCD1}">
              <a14:hiddenFill xmlns:a14="http://schemas.microsoft.com/office/drawing/2010/main">
                <a:solidFill>
                  <a:srgbClr val="FFFFFF"/>
                </a:solidFill>
              </a14:hiddenFill>
            </a:ext>
          </a:extLst>
        </p:spPr>
      </p:pic>
      <p:pic>
        <p:nvPicPr>
          <p:cNvPr id="13" name="Slika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 y="7217331"/>
            <a:ext cx="1708150" cy="1032272"/>
          </a:xfrm>
          <a:prstGeom prst="rect">
            <a:avLst/>
          </a:prstGeom>
        </p:spPr>
      </p:pic>
      <p:pic>
        <p:nvPicPr>
          <p:cNvPr id="11" name="Slika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4910" y="5531609"/>
            <a:ext cx="1594054" cy="1182647"/>
          </a:xfrm>
          <a:prstGeom prst="rect">
            <a:avLst/>
          </a:prstGeom>
        </p:spPr>
      </p:pic>
      <p:pic>
        <p:nvPicPr>
          <p:cNvPr id="12" name="Slika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8236" y="8655591"/>
            <a:ext cx="1782758" cy="1002802"/>
          </a:xfrm>
          <a:prstGeom prst="rect">
            <a:avLst/>
          </a:prstGeom>
        </p:spPr>
      </p:pic>
      <p:pic>
        <p:nvPicPr>
          <p:cNvPr id="14" name="Picture 2" descr="C:\Users\sonidoma\Documents\39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04900" y="4206574"/>
            <a:ext cx="1101122" cy="87682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onidoma\Documents\426.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62971" y="4206574"/>
            <a:ext cx="1090029" cy="87682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sonidoma\Documents\vrtanje vrtake.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51591" y="4206574"/>
            <a:ext cx="962025" cy="877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422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1244</TotalTime>
  <Words>139</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Agent Orange</vt:lpstr>
      <vt:lpstr>Arial Narrow</vt:lpstr>
      <vt:lpstr>Calibri</vt:lpstr>
      <vt:lpstr>Calibri Light</vt:lpstr>
      <vt:lpstr>KG Wake Me Up</vt:lpstr>
      <vt:lpstr>Times New Roman</vt:lpstr>
      <vt:lpstr>Wingdings</vt:lpstr>
      <vt:lpstr>Wingdings 3</vt:lpstr>
      <vt:lpstr>Brin</vt:lpstr>
      <vt:lpstr>Matematična vrtavka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Marja Panker</cp:lastModifiedBy>
  <cp:revision>92</cp:revision>
  <dcterms:created xsi:type="dcterms:W3CDTF">2017-10-14T19:14:33Z</dcterms:created>
  <dcterms:modified xsi:type="dcterms:W3CDTF">2018-06-25T16:48:12Z</dcterms:modified>
</cp:coreProperties>
</file>