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4"/>
  </p:notesMasterIdLst>
  <p:handoutMasterIdLst>
    <p:handoutMasterId r:id="rId5"/>
  </p:handoutMasterIdLst>
  <p:sldIdLst>
    <p:sldId id="256" r:id="rId2"/>
    <p:sldId id="257"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367">
          <p15:clr>
            <a:srgbClr val="A4A3A4"/>
          </p15:clr>
        </p15:guide>
        <p15:guide id="2" pos="238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10" d="100"/>
          <a:sy n="110" d="100"/>
        </p:scale>
        <p:origin x="-1650" y="-6"/>
      </p:cViewPr>
      <p:guideLst>
        <p:guide orient="horz" pos="3367"/>
        <p:guide pos="2381"/>
      </p:guideLst>
    </p:cSldViewPr>
  </p:slideViewPr>
  <p:notesTextViewPr>
    <p:cViewPr>
      <p:scale>
        <a:sx n="1" d="1"/>
        <a:sy n="1" d="1"/>
      </p:scale>
      <p:origin x="0" y="0"/>
    </p:cViewPr>
  </p:notesTextViewPr>
  <p:notesViewPr>
    <p:cSldViewPr snapToGrid="0">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10" Type="http://schemas.microsoft.com/office/2015/10/relationships/revisionInfo" Target="revisionInfo.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xmlns="" id="{8B1C6C54-C216-4118-B4B3-E2B1446126C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xmlns="" id="{D52F1024-0902-4A28-B018-E9278943394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6CB286-0C48-4E26-8CBB-B2511F2A895F}" type="datetimeFigureOut">
              <a:rPr lang="fr-FR" smtClean="0"/>
              <a:t>11/04/2018</a:t>
            </a:fld>
            <a:endParaRPr lang="fr-FR"/>
          </a:p>
        </p:txBody>
      </p:sp>
      <p:sp>
        <p:nvSpPr>
          <p:cNvPr id="4" name="Espace réservé du pied de page 3">
            <a:extLst>
              <a:ext uri="{FF2B5EF4-FFF2-40B4-BE49-F238E27FC236}">
                <a16:creationId xmlns:a16="http://schemas.microsoft.com/office/drawing/2014/main" xmlns="" id="{1DF87E1A-C2B5-4BDE-83EF-2E787969764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xmlns="" id="{536B47DC-95FF-49BE-AD86-DE879790448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D4B11EE-61AC-4FA5-852C-50A70BE2097B}" type="slidenum">
              <a:rPr lang="fr-FR" smtClean="0"/>
              <a:t>‹#›</a:t>
            </a:fld>
            <a:endParaRPr lang="fr-FR"/>
          </a:p>
        </p:txBody>
      </p:sp>
    </p:spTree>
    <p:extLst>
      <p:ext uri="{BB962C8B-B14F-4D97-AF65-F5344CB8AC3E}">
        <p14:creationId xmlns:p14="http://schemas.microsoft.com/office/powerpoint/2010/main" val="15805239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A0D298-3A1B-4EC6-827A-AF1D87329BA8}" type="datetimeFigureOut">
              <a:rPr lang="fr-FR" smtClean="0"/>
              <a:t>11/04/2018</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97997E-8F54-441B-B8ED-B11C7F0FA665}" type="slidenum">
              <a:rPr lang="fr-FR" smtClean="0"/>
              <a:t>‹#›</a:t>
            </a:fld>
            <a:endParaRPr lang="fr-FR"/>
          </a:p>
        </p:txBody>
      </p:sp>
    </p:spTree>
    <p:extLst>
      <p:ext uri="{BB962C8B-B14F-4D97-AF65-F5344CB8AC3E}">
        <p14:creationId xmlns:p14="http://schemas.microsoft.com/office/powerpoint/2010/main" val="1014167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games p1">
    <p:spTree>
      <p:nvGrpSpPr>
        <p:cNvPr id="1" name=""/>
        <p:cNvGrpSpPr/>
        <p:nvPr/>
      </p:nvGrpSpPr>
      <p:grpSpPr>
        <a:xfrm>
          <a:off x="0" y="0"/>
          <a:ext cx="0" cy="0"/>
          <a:chOff x="0" y="0"/>
          <a:chExt cx="0" cy="0"/>
        </a:xfrm>
      </p:grpSpPr>
      <p:sp>
        <p:nvSpPr>
          <p:cNvPr id="3" name="Rectangle : coins arrondis 2">
            <a:extLst>
              <a:ext uri="{FF2B5EF4-FFF2-40B4-BE49-F238E27FC236}">
                <a16:creationId xmlns:a16="http://schemas.microsoft.com/office/drawing/2014/main" xmlns="" id="{E4BD08B8-7216-43D3-8CB5-F342DD4AE3E4}"/>
              </a:ext>
            </a:extLst>
          </p:cNvPr>
          <p:cNvSpPr/>
          <p:nvPr userDrawn="1"/>
        </p:nvSpPr>
        <p:spPr>
          <a:xfrm>
            <a:off x="1619112" y="229703"/>
            <a:ext cx="4365473" cy="681701"/>
          </a:xfrm>
          <a:prstGeom prst="roundRect">
            <a:avLst/>
          </a:prstGeom>
          <a:solidFill>
            <a:schemeClr val="accent6">
              <a:lumMod val="50000"/>
            </a:schemeClr>
          </a:solidFill>
          <a:ln w="381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accent1"/>
          </a:fontRef>
        </p:style>
        <p:txBody>
          <a:bodyPr rtlCol="0" anchor="ctr"/>
          <a:lstStyle/>
          <a:p>
            <a:pPr algn="ctr"/>
            <a:endParaRPr lang="fr-FR"/>
          </a:p>
        </p:txBody>
      </p:sp>
      <p:sp>
        <p:nvSpPr>
          <p:cNvPr id="2" name="Titre 1">
            <a:extLst>
              <a:ext uri="{FF2B5EF4-FFF2-40B4-BE49-F238E27FC236}">
                <a16:creationId xmlns:a16="http://schemas.microsoft.com/office/drawing/2014/main" xmlns="" id="{573EEA2C-EAD6-44B4-B99C-828C654AA7E1}"/>
              </a:ext>
            </a:extLst>
          </p:cNvPr>
          <p:cNvSpPr>
            <a:spLocks noGrp="1"/>
          </p:cNvSpPr>
          <p:nvPr>
            <p:ph type="title" hasCustomPrompt="1"/>
          </p:nvPr>
        </p:nvSpPr>
        <p:spPr>
          <a:xfrm>
            <a:off x="1619113" y="229703"/>
            <a:ext cx="4365472" cy="681701"/>
          </a:xfrm>
        </p:spPr>
        <p:txBody>
          <a:bodyPr anchor="ctr" anchorCtr="0">
            <a:noAutofit/>
          </a:bodyPr>
          <a:lstStyle>
            <a:lvl1pPr algn="ctr">
              <a:defRPr sz="2000">
                <a:solidFill>
                  <a:schemeClr val="bg1"/>
                </a:solidFill>
                <a:effectLst>
                  <a:outerShdw blurRad="38100" dist="38100" dir="2700000" algn="tl">
                    <a:srgbClr val="000000">
                      <a:alpha val="43137"/>
                    </a:srgbClr>
                  </a:outerShdw>
                </a:effectLst>
              </a:defRPr>
            </a:lvl1pPr>
          </a:lstStyle>
          <a:p>
            <a:r>
              <a:rPr lang="fr-FR" dirty="0"/>
              <a:t>Clic &amp; </a:t>
            </a:r>
            <a:r>
              <a:rPr lang="fr-FR" dirty="0" err="1"/>
              <a:t>write</a:t>
            </a:r>
            <a:r>
              <a:rPr lang="fr-FR" dirty="0"/>
              <a:t> the </a:t>
            </a:r>
            <a:r>
              <a:rPr lang="fr-FR" dirty="0" err="1"/>
              <a:t>title</a:t>
            </a:r>
            <a:endParaRPr lang="fr-FR" dirty="0"/>
          </a:p>
        </p:txBody>
      </p:sp>
      <p:sp>
        <p:nvSpPr>
          <p:cNvPr id="7" name="Espace réservé du texte 6">
            <a:extLst>
              <a:ext uri="{FF2B5EF4-FFF2-40B4-BE49-F238E27FC236}">
                <a16:creationId xmlns:a16="http://schemas.microsoft.com/office/drawing/2014/main" xmlns="" id="{5BFEBB9E-6AB1-4D36-8C10-F3821AE4572B}"/>
              </a:ext>
            </a:extLst>
          </p:cNvPr>
          <p:cNvSpPr>
            <a:spLocks noGrp="1"/>
          </p:cNvSpPr>
          <p:nvPr>
            <p:ph type="body" sz="quarter" idx="13" hasCustomPrompt="1"/>
          </p:nvPr>
        </p:nvSpPr>
        <p:spPr>
          <a:xfrm>
            <a:off x="599656" y="1254263"/>
            <a:ext cx="900000" cy="409506"/>
          </a:xfrm>
        </p:spPr>
        <p:txBody>
          <a:bodyPr>
            <a:normAutofit/>
          </a:bodyPr>
          <a:lstStyle>
            <a:lvl1pPr>
              <a:defRPr/>
            </a:lvl1pPr>
          </a:lstStyle>
          <a:p>
            <a:pPr lvl="0"/>
            <a:r>
              <a:rPr lang="fr-FR" dirty="0"/>
              <a:t>Class </a:t>
            </a:r>
            <a:r>
              <a:rPr lang="fr-FR" dirty="0" err="1"/>
              <a:t>level</a:t>
            </a:r>
            <a:endParaRPr lang="fr-FR" dirty="0"/>
          </a:p>
        </p:txBody>
      </p:sp>
      <p:sp>
        <p:nvSpPr>
          <p:cNvPr id="10" name="Espace réservé du texte 9">
            <a:extLst>
              <a:ext uri="{FF2B5EF4-FFF2-40B4-BE49-F238E27FC236}">
                <a16:creationId xmlns:a16="http://schemas.microsoft.com/office/drawing/2014/main" xmlns="" id="{E1FC0A56-C6A9-4F62-8C22-E3EE3C31EA74}"/>
              </a:ext>
            </a:extLst>
          </p:cNvPr>
          <p:cNvSpPr>
            <a:spLocks noGrp="1"/>
          </p:cNvSpPr>
          <p:nvPr>
            <p:ph type="body" sz="quarter" idx="15" hasCustomPrompt="1"/>
          </p:nvPr>
        </p:nvSpPr>
        <p:spPr>
          <a:xfrm>
            <a:off x="587056" y="2042099"/>
            <a:ext cx="3164172" cy="1223156"/>
          </a:xfrm>
        </p:spPr>
        <p:txBody>
          <a:bodyPr/>
          <a:lstStyle>
            <a:lvl1pPr>
              <a:defRPr/>
            </a:lvl1pPr>
          </a:lstStyle>
          <a:p>
            <a:pPr lvl="0"/>
            <a:r>
              <a:rPr lang="fr-FR" dirty="0" smtClean="0"/>
              <a:t>clic </a:t>
            </a:r>
            <a:r>
              <a:rPr lang="fr-FR" dirty="0"/>
              <a:t>&amp; </a:t>
            </a:r>
            <a:r>
              <a:rPr lang="fr-FR" dirty="0" err="1"/>
              <a:t>write</a:t>
            </a:r>
            <a:endParaRPr lang="fr-FR" dirty="0"/>
          </a:p>
        </p:txBody>
      </p:sp>
      <p:sp>
        <p:nvSpPr>
          <p:cNvPr id="14" name="Rectangle 13">
            <a:extLst>
              <a:ext uri="{FF2B5EF4-FFF2-40B4-BE49-F238E27FC236}">
                <a16:creationId xmlns:a16="http://schemas.microsoft.com/office/drawing/2014/main" xmlns="" id="{232BB46E-AC4F-40DB-A51F-8EB2C958DEA4}"/>
              </a:ext>
            </a:extLst>
          </p:cNvPr>
          <p:cNvSpPr/>
          <p:nvPr userDrawn="1"/>
        </p:nvSpPr>
        <p:spPr>
          <a:xfrm>
            <a:off x="573343" y="998749"/>
            <a:ext cx="900000" cy="66781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spcBef>
                <a:spcPts val="0"/>
              </a:spcBef>
            </a:pPr>
            <a:endParaRPr lang="fr-FR" dirty="0"/>
          </a:p>
        </p:txBody>
      </p:sp>
      <p:sp>
        <p:nvSpPr>
          <p:cNvPr id="15" name="Rectangle 14">
            <a:extLst>
              <a:ext uri="{FF2B5EF4-FFF2-40B4-BE49-F238E27FC236}">
                <a16:creationId xmlns:a16="http://schemas.microsoft.com/office/drawing/2014/main" xmlns="" id="{1DF03339-A18E-4B66-BD02-D8219C5C14A2}"/>
              </a:ext>
            </a:extLst>
          </p:cNvPr>
          <p:cNvSpPr/>
          <p:nvPr userDrawn="1"/>
        </p:nvSpPr>
        <p:spPr>
          <a:xfrm>
            <a:off x="1609533" y="1008187"/>
            <a:ext cx="909580" cy="66781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8" name="Rectangle 17">
            <a:extLst>
              <a:ext uri="{FF2B5EF4-FFF2-40B4-BE49-F238E27FC236}">
                <a16:creationId xmlns:a16="http://schemas.microsoft.com/office/drawing/2014/main" xmlns="" id="{A81FDD0A-267D-402D-BE24-E9D7BBC73A6E}"/>
              </a:ext>
            </a:extLst>
          </p:cNvPr>
          <p:cNvSpPr/>
          <p:nvPr userDrawn="1"/>
        </p:nvSpPr>
        <p:spPr>
          <a:xfrm>
            <a:off x="2655302" y="1014224"/>
            <a:ext cx="2658245" cy="667811"/>
          </a:xfrm>
          <a:prstGeom prst="rect">
            <a:avLst/>
          </a:prstGeom>
          <a:noFill/>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9" name="Espace réservé du texte 6">
            <a:extLst>
              <a:ext uri="{FF2B5EF4-FFF2-40B4-BE49-F238E27FC236}">
                <a16:creationId xmlns:a16="http://schemas.microsoft.com/office/drawing/2014/main" xmlns="" id="{21BB1204-9251-47C6-AC69-85376C2E1CAA}"/>
              </a:ext>
            </a:extLst>
          </p:cNvPr>
          <p:cNvSpPr>
            <a:spLocks noGrp="1"/>
          </p:cNvSpPr>
          <p:nvPr>
            <p:ph type="body" sz="quarter" idx="16" hasCustomPrompt="1"/>
          </p:nvPr>
        </p:nvSpPr>
        <p:spPr>
          <a:xfrm>
            <a:off x="1619113" y="1398711"/>
            <a:ext cx="900000" cy="274302"/>
          </a:xfrm>
        </p:spPr>
        <p:txBody>
          <a:bodyPr>
            <a:normAutofit/>
          </a:bodyPr>
          <a:lstStyle>
            <a:lvl1pPr>
              <a:defRPr/>
            </a:lvl1pPr>
          </a:lstStyle>
          <a:p>
            <a:pPr lvl="0"/>
            <a:r>
              <a:rPr lang="fr-FR" dirty="0" smtClean="0"/>
              <a:t>Clic &amp; </a:t>
            </a:r>
            <a:r>
              <a:rPr lang="fr-FR" dirty="0" err="1" smtClean="0"/>
              <a:t>write</a:t>
            </a:r>
            <a:r>
              <a:rPr lang="fr-FR" dirty="0" smtClean="0"/>
              <a:t> </a:t>
            </a:r>
            <a:endParaRPr lang="fr-FR" dirty="0"/>
          </a:p>
        </p:txBody>
      </p:sp>
      <p:sp>
        <p:nvSpPr>
          <p:cNvPr id="20" name="Espace réservé du texte 6">
            <a:extLst>
              <a:ext uri="{FF2B5EF4-FFF2-40B4-BE49-F238E27FC236}">
                <a16:creationId xmlns:a16="http://schemas.microsoft.com/office/drawing/2014/main" xmlns="" id="{E9E2CB0E-9565-4AE6-9352-81E3CBA36256}"/>
              </a:ext>
            </a:extLst>
          </p:cNvPr>
          <p:cNvSpPr>
            <a:spLocks noGrp="1"/>
          </p:cNvSpPr>
          <p:nvPr>
            <p:ph type="body" sz="quarter" idx="17" hasCustomPrompt="1"/>
          </p:nvPr>
        </p:nvSpPr>
        <p:spPr>
          <a:xfrm>
            <a:off x="2673244" y="1242968"/>
            <a:ext cx="2640304" cy="423154"/>
          </a:xfrm>
        </p:spPr>
        <p:txBody>
          <a:bodyPr>
            <a:normAutofit/>
          </a:bodyPr>
          <a:lstStyle>
            <a:lvl1pPr>
              <a:spcBef>
                <a:spcPts val="0"/>
              </a:spcBef>
              <a:defRPr sz="800"/>
            </a:lvl1pPr>
          </a:lstStyle>
          <a:p>
            <a:pPr lvl="0"/>
            <a:r>
              <a:rPr lang="fr-FR" dirty="0"/>
              <a:t>Clic &amp; </a:t>
            </a:r>
            <a:r>
              <a:rPr lang="fr-FR" dirty="0" err="1"/>
              <a:t>write</a:t>
            </a:r>
            <a:r>
              <a:rPr lang="fr-FR" dirty="0"/>
              <a:t> : Name of </a:t>
            </a:r>
            <a:r>
              <a:rPr lang="fr-FR" dirty="0" err="1"/>
              <a:t>teacher</a:t>
            </a:r>
            <a:r>
              <a:rPr lang="fr-FR" dirty="0"/>
              <a:t>, </a:t>
            </a:r>
            <a:r>
              <a:rPr lang="fr-FR" dirty="0" err="1"/>
              <a:t>school</a:t>
            </a:r>
            <a:r>
              <a:rPr lang="fr-FR" dirty="0"/>
              <a:t> </a:t>
            </a:r>
            <a:r>
              <a:rPr lang="fr-FR" dirty="0" err="1"/>
              <a:t>name</a:t>
            </a:r>
            <a:r>
              <a:rPr lang="fr-FR" dirty="0"/>
              <a:t>, </a:t>
            </a:r>
            <a:r>
              <a:rPr lang="fr-FR" dirty="0" err="1"/>
              <a:t>town</a:t>
            </a:r>
            <a:r>
              <a:rPr lang="fr-FR" dirty="0"/>
              <a:t>, country, email </a:t>
            </a:r>
            <a:r>
              <a:rPr lang="fr-FR" dirty="0" err="1"/>
              <a:t>address</a:t>
            </a:r>
            <a:endParaRPr lang="fr-FR" dirty="0"/>
          </a:p>
        </p:txBody>
      </p:sp>
      <p:sp>
        <p:nvSpPr>
          <p:cNvPr id="21" name="Espace réservé du texte 9">
            <a:extLst>
              <a:ext uri="{FF2B5EF4-FFF2-40B4-BE49-F238E27FC236}">
                <a16:creationId xmlns:a16="http://schemas.microsoft.com/office/drawing/2014/main" xmlns="" id="{1695B7F6-2187-4D22-9B7A-9471B5E9480B}"/>
              </a:ext>
            </a:extLst>
          </p:cNvPr>
          <p:cNvSpPr>
            <a:spLocks noGrp="1"/>
          </p:cNvSpPr>
          <p:nvPr>
            <p:ph type="body" sz="quarter" idx="18" hasCustomPrompt="1"/>
          </p:nvPr>
        </p:nvSpPr>
        <p:spPr>
          <a:xfrm>
            <a:off x="3881337" y="2038836"/>
            <a:ext cx="3168511" cy="1223156"/>
          </a:xfrm>
        </p:spPr>
        <p:txBody>
          <a:bodyPr/>
          <a:lstStyle>
            <a:lvl1pPr>
              <a:defRPr/>
            </a:lvl1pPr>
          </a:lstStyle>
          <a:p>
            <a:pPr lvl="0"/>
            <a:r>
              <a:rPr lang="fr-FR" dirty="0"/>
              <a:t>Materials : clic &amp; </a:t>
            </a:r>
            <a:r>
              <a:rPr lang="fr-FR" dirty="0" err="1"/>
              <a:t>write</a:t>
            </a:r>
            <a:endParaRPr lang="fr-FR" dirty="0"/>
          </a:p>
        </p:txBody>
      </p:sp>
      <p:sp>
        <p:nvSpPr>
          <p:cNvPr id="22" name="ZoneTexte 21">
            <a:extLst>
              <a:ext uri="{FF2B5EF4-FFF2-40B4-BE49-F238E27FC236}">
                <a16:creationId xmlns:a16="http://schemas.microsoft.com/office/drawing/2014/main" xmlns="" id="{A869E009-F8A6-4094-B788-7D2E4865C26C}"/>
              </a:ext>
            </a:extLst>
          </p:cNvPr>
          <p:cNvSpPr txBox="1"/>
          <p:nvPr userDrawn="1"/>
        </p:nvSpPr>
        <p:spPr>
          <a:xfrm>
            <a:off x="594740" y="1777647"/>
            <a:ext cx="1472989" cy="307777"/>
          </a:xfrm>
          <a:prstGeom prst="rect">
            <a:avLst/>
          </a:prstGeom>
          <a:noFill/>
        </p:spPr>
        <p:txBody>
          <a:bodyPr wrap="square" rtlCol="0">
            <a:spAutoFit/>
          </a:bodyPr>
          <a:lstStyle/>
          <a:p>
            <a:pPr marL="0" indent="0">
              <a:buFont typeface="Wingdings" panose="05000000000000000000" pitchFamily="2" charset="2"/>
              <a:buNone/>
            </a:pPr>
            <a:r>
              <a:rPr lang="fr-FR" sz="1400" b="1" dirty="0" err="1" smtClean="0">
                <a:solidFill>
                  <a:schemeClr val="accent6">
                    <a:lumMod val="50000"/>
                  </a:schemeClr>
                </a:solidFill>
              </a:rPr>
              <a:t>Aims</a:t>
            </a:r>
            <a:r>
              <a:rPr lang="fr-FR" sz="1400" b="1" dirty="0" smtClean="0">
                <a:solidFill>
                  <a:schemeClr val="accent6">
                    <a:lumMod val="50000"/>
                  </a:schemeClr>
                </a:solidFill>
              </a:rPr>
              <a:t> of the </a:t>
            </a:r>
            <a:r>
              <a:rPr lang="fr-FR" sz="1400" b="1" dirty="0" err="1" smtClean="0">
                <a:solidFill>
                  <a:schemeClr val="accent6">
                    <a:lumMod val="50000"/>
                  </a:schemeClr>
                </a:solidFill>
              </a:rPr>
              <a:t>game</a:t>
            </a:r>
            <a:r>
              <a:rPr lang="fr-FR" sz="1400" b="1" dirty="0" smtClean="0">
                <a:solidFill>
                  <a:schemeClr val="accent6">
                    <a:lumMod val="50000"/>
                  </a:schemeClr>
                </a:solidFill>
              </a:rPr>
              <a:t> </a:t>
            </a:r>
            <a:endParaRPr lang="fr-FR" sz="1400" b="1" dirty="0">
              <a:solidFill>
                <a:schemeClr val="accent6">
                  <a:lumMod val="50000"/>
                </a:schemeClr>
              </a:solidFill>
            </a:endParaRPr>
          </a:p>
        </p:txBody>
      </p:sp>
      <p:sp>
        <p:nvSpPr>
          <p:cNvPr id="23" name="ZoneTexte 22">
            <a:extLst>
              <a:ext uri="{FF2B5EF4-FFF2-40B4-BE49-F238E27FC236}">
                <a16:creationId xmlns:a16="http://schemas.microsoft.com/office/drawing/2014/main" xmlns="" id="{BE6C5723-CA8A-46E5-B860-A944356FBC54}"/>
              </a:ext>
            </a:extLst>
          </p:cNvPr>
          <p:cNvSpPr txBox="1"/>
          <p:nvPr userDrawn="1"/>
        </p:nvSpPr>
        <p:spPr>
          <a:xfrm>
            <a:off x="3881337" y="1779525"/>
            <a:ext cx="1308554" cy="307777"/>
          </a:xfrm>
          <a:prstGeom prst="rect">
            <a:avLst/>
          </a:prstGeom>
          <a:noFill/>
        </p:spPr>
        <p:txBody>
          <a:bodyPr wrap="square" rtlCol="0">
            <a:spAutoFit/>
          </a:bodyPr>
          <a:lstStyle/>
          <a:p>
            <a:pPr marL="0" indent="0">
              <a:buFont typeface="Wingdings" panose="05000000000000000000" pitchFamily="2" charset="2"/>
              <a:buNone/>
            </a:pPr>
            <a:r>
              <a:rPr lang="fr-FR" sz="1400" b="1" dirty="0">
                <a:solidFill>
                  <a:schemeClr val="accent6">
                    <a:lumMod val="50000"/>
                  </a:schemeClr>
                </a:solidFill>
              </a:rPr>
              <a:t>Materials</a:t>
            </a:r>
          </a:p>
        </p:txBody>
      </p:sp>
      <p:sp>
        <p:nvSpPr>
          <p:cNvPr id="24" name="Rectangle 23">
            <a:extLst>
              <a:ext uri="{FF2B5EF4-FFF2-40B4-BE49-F238E27FC236}">
                <a16:creationId xmlns:a16="http://schemas.microsoft.com/office/drawing/2014/main" xmlns="" id="{26F2B12F-B54B-48DC-A54E-7131EF32E500}"/>
              </a:ext>
            </a:extLst>
          </p:cNvPr>
          <p:cNvSpPr/>
          <p:nvPr userDrawn="1"/>
        </p:nvSpPr>
        <p:spPr>
          <a:xfrm>
            <a:off x="583228" y="1816543"/>
            <a:ext cx="3168000" cy="14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5" name="Espace réservé du texte 34">
            <a:extLst>
              <a:ext uri="{FF2B5EF4-FFF2-40B4-BE49-F238E27FC236}">
                <a16:creationId xmlns:a16="http://schemas.microsoft.com/office/drawing/2014/main" xmlns="" id="{427DB898-0B54-4FEF-8577-CBB531C8776B}"/>
              </a:ext>
            </a:extLst>
          </p:cNvPr>
          <p:cNvSpPr>
            <a:spLocks noGrp="1"/>
          </p:cNvSpPr>
          <p:nvPr>
            <p:ph type="body" sz="quarter" idx="21" hasCustomPrompt="1"/>
          </p:nvPr>
        </p:nvSpPr>
        <p:spPr>
          <a:xfrm>
            <a:off x="583557" y="3672724"/>
            <a:ext cx="6480000" cy="6598986"/>
          </a:xfrm>
        </p:spPr>
        <p:txBody>
          <a:bodyPr>
            <a:normAutofit/>
          </a:bodyPr>
          <a:lstStyle>
            <a:lvl1pPr>
              <a:defRPr sz="1100" b="0" u="sng"/>
            </a:lvl1pPr>
            <a:lvl2pPr>
              <a:defRPr i="1" u="none"/>
            </a:lvl2pPr>
          </a:lstStyle>
          <a:p>
            <a:pPr lvl="0"/>
            <a:r>
              <a:rPr lang="fr-FR" dirty="0"/>
              <a:t>Clic &amp; </a:t>
            </a:r>
            <a:r>
              <a:rPr lang="fr-FR" dirty="0" err="1"/>
              <a:t>write</a:t>
            </a:r>
            <a:r>
              <a:rPr lang="fr-FR" dirty="0"/>
              <a:t>…</a:t>
            </a:r>
          </a:p>
        </p:txBody>
      </p:sp>
      <p:sp>
        <p:nvSpPr>
          <p:cNvPr id="36" name="Rectangle 35">
            <a:extLst>
              <a:ext uri="{FF2B5EF4-FFF2-40B4-BE49-F238E27FC236}">
                <a16:creationId xmlns:a16="http://schemas.microsoft.com/office/drawing/2014/main" xmlns="" id="{F70363A5-2C64-488D-8E8A-C473BC44ADB5}"/>
              </a:ext>
            </a:extLst>
          </p:cNvPr>
          <p:cNvSpPr/>
          <p:nvPr userDrawn="1"/>
        </p:nvSpPr>
        <p:spPr>
          <a:xfrm>
            <a:off x="574677" y="3406421"/>
            <a:ext cx="6480000" cy="68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7" name="ZoneTexte 36">
            <a:extLst>
              <a:ext uri="{FF2B5EF4-FFF2-40B4-BE49-F238E27FC236}">
                <a16:creationId xmlns:a16="http://schemas.microsoft.com/office/drawing/2014/main" xmlns="" id="{758BC981-C99F-41FE-9779-5AD7EDF6DC9D}"/>
              </a:ext>
            </a:extLst>
          </p:cNvPr>
          <p:cNvSpPr txBox="1"/>
          <p:nvPr userDrawn="1"/>
        </p:nvSpPr>
        <p:spPr>
          <a:xfrm>
            <a:off x="574677" y="3381132"/>
            <a:ext cx="1472989" cy="307777"/>
          </a:xfrm>
          <a:prstGeom prst="rect">
            <a:avLst/>
          </a:prstGeom>
          <a:noFill/>
        </p:spPr>
        <p:txBody>
          <a:bodyPr wrap="square" rtlCol="0">
            <a:noAutofit/>
          </a:bodyPr>
          <a:lstStyle/>
          <a:p>
            <a:pPr marL="0" indent="0">
              <a:buFont typeface="Wingdings" panose="05000000000000000000" pitchFamily="2" charset="2"/>
              <a:buNone/>
            </a:pPr>
            <a:r>
              <a:rPr lang="fr-FR" sz="1400" b="1" u="none" dirty="0" smtClean="0">
                <a:solidFill>
                  <a:schemeClr val="accent6">
                    <a:lumMod val="50000"/>
                  </a:schemeClr>
                </a:solidFill>
              </a:rPr>
              <a:t>How to </a:t>
            </a:r>
            <a:r>
              <a:rPr lang="fr-FR" sz="1400" b="1" u="none" dirty="0" err="1" smtClean="0">
                <a:solidFill>
                  <a:schemeClr val="accent6">
                    <a:lumMod val="50000"/>
                  </a:schemeClr>
                </a:solidFill>
              </a:rPr>
              <a:t>play</a:t>
            </a:r>
            <a:r>
              <a:rPr lang="fr-FR" sz="1400" b="1" u="none" dirty="0" smtClean="0">
                <a:solidFill>
                  <a:schemeClr val="accent6">
                    <a:lumMod val="50000"/>
                  </a:schemeClr>
                </a:solidFill>
              </a:rPr>
              <a:t> ? </a:t>
            </a:r>
            <a:r>
              <a:rPr lang="fr-FR" sz="1400" b="1" dirty="0" smtClean="0">
                <a:solidFill>
                  <a:schemeClr val="accent6">
                    <a:lumMod val="50000"/>
                  </a:schemeClr>
                </a:solidFill>
              </a:rPr>
              <a:t>  </a:t>
            </a:r>
            <a:endParaRPr lang="fr-FR" sz="1400" b="1" dirty="0">
              <a:solidFill>
                <a:schemeClr val="accent6">
                  <a:lumMod val="50000"/>
                </a:schemeClr>
              </a:solidFill>
            </a:endParaRPr>
          </a:p>
        </p:txBody>
      </p:sp>
      <p:sp>
        <p:nvSpPr>
          <p:cNvPr id="11" name="ZoneTexte 10">
            <a:extLst>
              <a:ext uri="{FF2B5EF4-FFF2-40B4-BE49-F238E27FC236}">
                <a16:creationId xmlns:a16="http://schemas.microsoft.com/office/drawing/2014/main" xmlns="" id="{D77B0B10-3318-41AF-9424-7DA48EE71399}"/>
              </a:ext>
            </a:extLst>
          </p:cNvPr>
          <p:cNvSpPr txBox="1"/>
          <p:nvPr userDrawn="1"/>
        </p:nvSpPr>
        <p:spPr>
          <a:xfrm>
            <a:off x="573344" y="998749"/>
            <a:ext cx="900000" cy="523220"/>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chemeClr val="accent6">
                    <a:lumMod val="50000"/>
                  </a:schemeClr>
                </a:solidFill>
              </a:rPr>
              <a:t>Class </a:t>
            </a:r>
            <a:r>
              <a:rPr lang="fr-FR" sz="1400" b="1" dirty="0" err="1">
                <a:solidFill>
                  <a:schemeClr val="accent6">
                    <a:lumMod val="50000"/>
                  </a:schemeClr>
                </a:solidFill>
              </a:rPr>
              <a:t>level</a:t>
            </a:r>
            <a:endParaRPr lang="fr-FR" sz="1400" b="1" dirty="0">
              <a:solidFill>
                <a:schemeClr val="accent6">
                  <a:lumMod val="50000"/>
                </a:schemeClr>
              </a:solidFill>
            </a:endParaRPr>
          </a:p>
        </p:txBody>
      </p:sp>
      <p:sp>
        <p:nvSpPr>
          <p:cNvPr id="12" name="ZoneTexte 11">
            <a:extLst>
              <a:ext uri="{FF2B5EF4-FFF2-40B4-BE49-F238E27FC236}">
                <a16:creationId xmlns:a16="http://schemas.microsoft.com/office/drawing/2014/main" xmlns="" id="{A1922824-3056-4BB1-B1B7-9BB628C288F5}"/>
              </a:ext>
            </a:extLst>
          </p:cNvPr>
          <p:cNvSpPr txBox="1"/>
          <p:nvPr userDrawn="1"/>
        </p:nvSpPr>
        <p:spPr>
          <a:xfrm>
            <a:off x="1619112" y="930185"/>
            <a:ext cx="900000" cy="523220"/>
          </a:xfrm>
          <a:prstGeom prst="rect">
            <a:avLst/>
          </a:prstGeom>
          <a:noFill/>
        </p:spPr>
        <p:txBody>
          <a:bodyPr wrap="square" rtlCol="0">
            <a:normAutofit/>
          </a:bodyPr>
          <a:lstStyle/>
          <a:p>
            <a:pPr marL="0" indent="0">
              <a:buFont typeface="Wingdings" panose="05000000000000000000" pitchFamily="2" charset="2"/>
              <a:buNone/>
            </a:pPr>
            <a:r>
              <a:rPr lang="fr-FR" sz="1400" b="1" dirty="0" err="1" smtClean="0">
                <a:solidFill>
                  <a:schemeClr val="accent6">
                    <a:lumMod val="50000"/>
                  </a:schemeClr>
                </a:solidFill>
              </a:rPr>
              <a:t>Number</a:t>
            </a:r>
            <a:r>
              <a:rPr lang="fr-FR" sz="1400" b="1" dirty="0" smtClean="0">
                <a:solidFill>
                  <a:schemeClr val="accent6">
                    <a:lumMod val="50000"/>
                  </a:schemeClr>
                </a:solidFill>
              </a:rPr>
              <a:t> of </a:t>
            </a:r>
            <a:r>
              <a:rPr lang="fr-FR" sz="1400" b="1" dirty="0" err="1" smtClean="0">
                <a:solidFill>
                  <a:schemeClr val="accent6">
                    <a:lumMod val="50000"/>
                  </a:schemeClr>
                </a:solidFill>
              </a:rPr>
              <a:t>gamers</a:t>
            </a:r>
            <a:r>
              <a:rPr lang="fr-FR" sz="1400" b="1" dirty="0" smtClean="0">
                <a:solidFill>
                  <a:schemeClr val="accent6">
                    <a:lumMod val="50000"/>
                  </a:schemeClr>
                </a:solidFill>
              </a:rPr>
              <a:t> </a:t>
            </a:r>
            <a:endParaRPr lang="fr-FR" sz="1400" b="1" dirty="0">
              <a:solidFill>
                <a:schemeClr val="accent6">
                  <a:lumMod val="50000"/>
                </a:schemeClr>
              </a:solidFill>
            </a:endParaRPr>
          </a:p>
        </p:txBody>
      </p:sp>
      <p:sp>
        <p:nvSpPr>
          <p:cNvPr id="16" name="ZoneTexte 15">
            <a:extLst>
              <a:ext uri="{FF2B5EF4-FFF2-40B4-BE49-F238E27FC236}">
                <a16:creationId xmlns:a16="http://schemas.microsoft.com/office/drawing/2014/main" xmlns="" id="{0021D902-A9B1-41CB-8807-A00E756B78C3}"/>
              </a:ext>
            </a:extLst>
          </p:cNvPr>
          <p:cNvSpPr txBox="1"/>
          <p:nvPr userDrawn="1"/>
        </p:nvSpPr>
        <p:spPr>
          <a:xfrm>
            <a:off x="2654998" y="968217"/>
            <a:ext cx="2658550" cy="307777"/>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chemeClr val="accent6">
                    <a:lumMod val="50000"/>
                  </a:schemeClr>
                </a:solidFill>
              </a:rPr>
              <a:t> </a:t>
            </a:r>
            <a:r>
              <a:rPr lang="fr-FR" sz="1400" b="1" dirty="0" err="1">
                <a:solidFill>
                  <a:schemeClr val="accent6">
                    <a:lumMod val="50000"/>
                  </a:schemeClr>
                </a:solidFill>
              </a:rPr>
              <a:t>Performed</a:t>
            </a:r>
            <a:r>
              <a:rPr lang="fr-FR" sz="1400" b="1" dirty="0">
                <a:solidFill>
                  <a:schemeClr val="accent6">
                    <a:lumMod val="50000"/>
                  </a:schemeClr>
                </a:solidFill>
              </a:rPr>
              <a:t> by : </a:t>
            </a:r>
          </a:p>
        </p:txBody>
      </p:sp>
      <p:sp>
        <p:nvSpPr>
          <p:cNvPr id="26" name="ZoneTexte 25">
            <a:extLst>
              <a:ext uri="{FF2B5EF4-FFF2-40B4-BE49-F238E27FC236}">
                <a16:creationId xmlns:a16="http://schemas.microsoft.com/office/drawing/2014/main" xmlns="" id="{F6565213-6BC8-49E4-8AA4-77743B7440FD}"/>
              </a:ext>
            </a:extLst>
          </p:cNvPr>
          <p:cNvSpPr txBox="1"/>
          <p:nvPr userDrawn="1"/>
        </p:nvSpPr>
        <p:spPr>
          <a:xfrm>
            <a:off x="574678" y="10228669"/>
            <a:ext cx="6488880" cy="326572"/>
          </a:xfrm>
          <a:prstGeom prst="rect">
            <a:avLst/>
          </a:prstGeom>
          <a:noFill/>
        </p:spPr>
        <p:txBody>
          <a:bodyPr wrap="square" rtlCol="0">
            <a:noAutofit/>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700" i="0" dirty="0">
                <a:latin typeface="Arial Narrow" panose="020B0606020202030204" pitchFamily="34" charset="0"/>
              </a:rPr>
              <a:t>This project has been funded with the support of the European Commission.</a:t>
            </a:r>
            <a:r>
              <a:rPr lang="fr-FR" sz="700" i="0" dirty="0">
                <a:latin typeface="Arial Narrow" panose="020B0606020202030204" pitchFamily="34" charset="0"/>
              </a:rPr>
              <a:t> </a:t>
            </a:r>
            <a:r>
              <a:rPr lang="en-US" sz="700" i="0" dirty="0">
                <a:latin typeface="Arial Narrow" panose="020B0606020202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fr-FR" sz="700" b="1" i="0" dirty="0">
              <a:solidFill>
                <a:srgbClr val="002060"/>
              </a:solidFill>
              <a:latin typeface="Arial Narrow" panose="020B0606020202030204" pitchFamily="34" charset="0"/>
            </a:endParaRPr>
          </a:p>
        </p:txBody>
      </p:sp>
      <p:pic>
        <p:nvPicPr>
          <p:cNvPr id="27" name="Image 26">
            <a:extLst>
              <a:ext uri="{FF2B5EF4-FFF2-40B4-BE49-F238E27FC236}">
                <a16:creationId xmlns:a16="http://schemas.microsoft.com/office/drawing/2014/main" xmlns="" id="{F3EF7870-0407-4B2C-AAD6-72E2DEEA327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55328" y="617086"/>
            <a:ext cx="1008229" cy="288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28" name="Rectangle 27">
            <a:extLst>
              <a:ext uri="{FF2B5EF4-FFF2-40B4-BE49-F238E27FC236}">
                <a16:creationId xmlns:a16="http://schemas.microsoft.com/office/drawing/2014/main" xmlns="" id="{D100FE20-9858-4815-8957-003496DD3FD4}"/>
              </a:ext>
            </a:extLst>
          </p:cNvPr>
          <p:cNvSpPr/>
          <p:nvPr userDrawn="1"/>
        </p:nvSpPr>
        <p:spPr>
          <a:xfrm>
            <a:off x="3881848" y="1823201"/>
            <a:ext cx="3168000" cy="14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pic>
        <p:nvPicPr>
          <p:cNvPr id="5" name="Image 4">
            <a:extLst>
              <a:ext uri="{FF2B5EF4-FFF2-40B4-BE49-F238E27FC236}">
                <a16:creationId xmlns:a16="http://schemas.microsoft.com/office/drawing/2014/main" xmlns="" id="{A7EC2E93-692C-4898-8BC0-F6EDC4E6F81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49433" y="1028773"/>
            <a:ext cx="1584000" cy="638711"/>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30" name="Espace réservé du texte 5"/>
          <p:cNvSpPr>
            <a:spLocks noGrp="1"/>
          </p:cNvSpPr>
          <p:nvPr>
            <p:ph type="body" sz="quarter" idx="22" hasCustomPrompt="1"/>
          </p:nvPr>
        </p:nvSpPr>
        <p:spPr>
          <a:xfrm>
            <a:off x="6086119" y="230344"/>
            <a:ext cx="1020763" cy="276173"/>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none"/>
        </p:style>
        <p:txBody>
          <a:bodyPr wrap="none" lIns="36000" tIns="36000" rIns="36000" bIns="36000" anchor="ctr" anchorCtr="0">
            <a:normAutofit/>
          </a:bodyPr>
          <a:lstStyle>
            <a:lvl1pPr marL="0" indent="0" algn="ctr">
              <a:buNone/>
              <a:defRPr sz="800" b="0" cap="none" spc="0" baseline="0">
                <a:ln w="0">
                  <a:solidFill>
                    <a:schemeClr val="bg1"/>
                  </a:solidFill>
                </a:ln>
                <a:solidFill>
                  <a:schemeClr val="tx2"/>
                </a:solidFill>
                <a:effectLst>
                  <a:reflection blurRad="6350" stA="53000" endA="300" endPos="35500" dir="5400000" sy="-90000" algn="bl" rotWithShape="0"/>
                </a:effectLst>
              </a:defRPr>
            </a:lvl1pPr>
          </a:lstStyle>
          <a:p>
            <a:pPr lvl="0"/>
            <a:r>
              <a:rPr lang="fr-FR" dirty="0" smtClean="0"/>
              <a:t>CLIC MATHS DOMAIN</a:t>
            </a:r>
            <a:endParaRPr lang="en-US" dirty="0"/>
          </a:p>
        </p:txBody>
      </p:sp>
      <p:sp>
        <p:nvSpPr>
          <p:cNvPr id="32" name="Espace réservé du numéro de diapositive 31"/>
          <p:cNvSpPr>
            <a:spLocks noGrp="1"/>
          </p:cNvSpPr>
          <p:nvPr>
            <p:ph type="sldNum" sz="quarter" idx="25"/>
          </p:nvPr>
        </p:nvSpPr>
        <p:spPr>
          <a:xfrm>
            <a:off x="594740" y="261560"/>
            <a:ext cx="483496" cy="5692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500653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games p2">
    <p:spTree>
      <p:nvGrpSpPr>
        <p:cNvPr id="1" name=""/>
        <p:cNvGrpSpPr/>
        <p:nvPr/>
      </p:nvGrpSpPr>
      <p:grpSpPr>
        <a:xfrm>
          <a:off x="0" y="0"/>
          <a:ext cx="0" cy="0"/>
          <a:chOff x="0" y="0"/>
          <a:chExt cx="0" cy="0"/>
        </a:xfrm>
      </p:grpSpPr>
      <p:sp>
        <p:nvSpPr>
          <p:cNvPr id="35" name="Espace réservé du texte 34">
            <a:extLst>
              <a:ext uri="{FF2B5EF4-FFF2-40B4-BE49-F238E27FC236}">
                <a16:creationId xmlns:a16="http://schemas.microsoft.com/office/drawing/2014/main" xmlns="" id="{427DB898-0B54-4FEF-8577-CBB531C8776B}"/>
              </a:ext>
            </a:extLst>
          </p:cNvPr>
          <p:cNvSpPr>
            <a:spLocks noGrp="1"/>
          </p:cNvSpPr>
          <p:nvPr>
            <p:ph type="body" sz="quarter" idx="21" hasCustomPrompt="1"/>
          </p:nvPr>
        </p:nvSpPr>
        <p:spPr>
          <a:xfrm>
            <a:off x="601663" y="986827"/>
            <a:ext cx="6480000" cy="9104025"/>
          </a:xfrm>
        </p:spPr>
        <p:txBody>
          <a:bodyPr/>
          <a:lstStyle>
            <a:lvl1pPr>
              <a:defRPr b="0" u="sng"/>
            </a:lvl1pPr>
            <a:lvl2pPr>
              <a:defRPr i="1" u="none"/>
            </a:lvl2pPr>
          </a:lstStyle>
          <a:p>
            <a:pPr lvl="0"/>
            <a:r>
              <a:rPr lang="fr-FR" dirty="0"/>
              <a:t>Clic &amp; </a:t>
            </a:r>
            <a:r>
              <a:rPr lang="fr-FR" dirty="0" err="1"/>
              <a:t>write</a:t>
            </a:r>
            <a:r>
              <a:rPr lang="fr-FR" dirty="0"/>
              <a:t> the </a:t>
            </a:r>
            <a:r>
              <a:rPr lang="fr-FR" dirty="0" err="1"/>
              <a:t>following</a:t>
            </a:r>
            <a:r>
              <a:rPr lang="fr-FR" dirty="0"/>
              <a:t> of the process…</a:t>
            </a:r>
          </a:p>
        </p:txBody>
      </p:sp>
      <p:sp>
        <p:nvSpPr>
          <p:cNvPr id="36" name="Rectangle 35">
            <a:extLst>
              <a:ext uri="{FF2B5EF4-FFF2-40B4-BE49-F238E27FC236}">
                <a16:creationId xmlns:a16="http://schemas.microsoft.com/office/drawing/2014/main" xmlns="" id="{F70363A5-2C64-488D-8E8A-C473BC44ADB5}"/>
              </a:ext>
            </a:extLst>
          </p:cNvPr>
          <p:cNvSpPr/>
          <p:nvPr userDrawn="1"/>
        </p:nvSpPr>
        <p:spPr>
          <a:xfrm>
            <a:off x="601663" y="986827"/>
            <a:ext cx="6480000" cy="9119699"/>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26" name="ZoneTexte 25">
            <a:extLst>
              <a:ext uri="{FF2B5EF4-FFF2-40B4-BE49-F238E27FC236}">
                <a16:creationId xmlns:a16="http://schemas.microsoft.com/office/drawing/2014/main" xmlns="" id="{F6565213-6BC8-49E4-8AA4-77743B7440FD}"/>
              </a:ext>
            </a:extLst>
          </p:cNvPr>
          <p:cNvSpPr txBox="1"/>
          <p:nvPr userDrawn="1"/>
        </p:nvSpPr>
        <p:spPr>
          <a:xfrm>
            <a:off x="601664" y="10106526"/>
            <a:ext cx="6479999" cy="326572"/>
          </a:xfrm>
          <a:prstGeom prst="rect">
            <a:avLst/>
          </a:prstGeom>
          <a:noFill/>
        </p:spPr>
        <p:txBody>
          <a:bodyPr wrap="square" rtlCol="0">
            <a:noAutofit/>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700" i="0" dirty="0">
                <a:latin typeface="Arial Narrow" panose="020B0606020202030204" pitchFamily="34" charset="0"/>
              </a:rPr>
              <a:t>This project has been funded with the support of the European Commission.</a:t>
            </a:r>
            <a:r>
              <a:rPr lang="fr-FR" sz="700" i="0" dirty="0">
                <a:latin typeface="Arial Narrow" panose="020B0606020202030204" pitchFamily="34" charset="0"/>
              </a:rPr>
              <a:t> </a:t>
            </a:r>
            <a:r>
              <a:rPr lang="en-US" sz="700" i="0" dirty="0">
                <a:latin typeface="Arial Narrow" panose="020B0606020202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fr-FR" sz="700" b="1" i="0" dirty="0">
              <a:solidFill>
                <a:srgbClr val="002060"/>
              </a:solidFill>
              <a:latin typeface="Arial Narrow" panose="020B0606020202030204" pitchFamily="34" charset="0"/>
            </a:endParaRPr>
          </a:p>
        </p:txBody>
      </p:sp>
      <p:pic>
        <p:nvPicPr>
          <p:cNvPr id="10" name="Image 9">
            <a:extLst>
              <a:ext uri="{FF2B5EF4-FFF2-40B4-BE49-F238E27FC236}">
                <a16:creationId xmlns:a16="http://schemas.microsoft.com/office/drawing/2014/main" xmlns="" id="{BEF7F1B6-3DC3-45BA-932A-2F2533E3E1B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41619" y="408328"/>
            <a:ext cx="1008229" cy="288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1" name="Image 10">
            <a:extLst>
              <a:ext uri="{FF2B5EF4-FFF2-40B4-BE49-F238E27FC236}">
                <a16:creationId xmlns:a16="http://schemas.microsoft.com/office/drawing/2014/main" xmlns="" id="{46FE41A0-ACCD-4E4B-B484-CA0640693F7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79423" y="164834"/>
            <a:ext cx="1584000" cy="638711"/>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13" name="Espace réservé du numéro de diapositive 12"/>
          <p:cNvSpPr>
            <a:spLocks noGrp="1"/>
          </p:cNvSpPr>
          <p:nvPr>
            <p:ph type="sldNum" sz="quarter" idx="24"/>
          </p:nvPr>
        </p:nvSpPr>
        <p:spPr>
          <a:xfrm>
            <a:off x="601663" y="199569"/>
            <a:ext cx="483496" cy="5692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960586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605447" y="486252"/>
            <a:ext cx="5528012" cy="3527739"/>
          </a:xfrm>
        </p:spPr>
        <p:txBody>
          <a:bodyPr anchor="ctr" anchorCtr="0">
            <a:normAutofit/>
          </a:bodyPr>
          <a:lstStyle>
            <a:lvl1pPr algn="ctr">
              <a:defRPr sz="3349">
                <a:solidFill>
                  <a:schemeClr val="accent6">
                    <a:lumMod val="50000"/>
                  </a:schemeClr>
                </a:solidFill>
                <a:effectLst>
                  <a:outerShdw blurRad="38100" dist="38100" dir="2700000" algn="tl">
                    <a:srgbClr val="000000">
                      <a:alpha val="43137"/>
                    </a:srgbClr>
                  </a:outerShdw>
                </a:effectLst>
              </a:defRPr>
            </a:lvl1pPr>
          </a:lstStyle>
          <a:p>
            <a:r>
              <a:rPr lang="fr-FR" dirty="0"/>
              <a:t>Clic &amp; Write</a:t>
            </a:r>
            <a:br>
              <a:rPr lang="fr-FR" dirty="0"/>
            </a:br>
            <a:r>
              <a:rPr lang="fr-FR" dirty="0"/>
              <a:t> the Section</a:t>
            </a:r>
            <a:br>
              <a:rPr lang="fr-FR" dirty="0"/>
            </a:br>
            <a:r>
              <a:rPr lang="fr-FR" dirty="0" err="1"/>
              <a:t>title</a:t>
            </a:r>
            <a:endParaRPr lang="en-US" dirty="0"/>
          </a:p>
        </p:txBody>
      </p:sp>
      <p:sp>
        <p:nvSpPr>
          <p:cNvPr id="7" name="Freeform 6"/>
          <p:cNvSpPr/>
          <p:nvPr/>
        </p:nvSpPr>
        <p:spPr bwMode="auto">
          <a:xfrm>
            <a:off x="0" y="6740941"/>
            <a:ext cx="1081775" cy="12138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0" y="6740941"/>
            <a:ext cx="1081775" cy="1213842"/>
          </a:xfrm>
        </p:spPr>
        <p:txBody>
          <a:bodyPr/>
          <a:lstStyle>
            <a:lvl1pPr algn="ctr">
              <a:defRPr sz="3200">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73809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7" name="Freeform 6"/>
          <p:cNvSpPr/>
          <p:nvPr/>
        </p:nvSpPr>
        <p:spPr bwMode="auto">
          <a:xfrm>
            <a:off x="0" y="6740941"/>
            <a:ext cx="1081775" cy="12138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8" name="ZoneTexte 7">
            <a:extLst>
              <a:ext uri="{FF2B5EF4-FFF2-40B4-BE49-F238E27FC236}">
                <a16:creationId xmlns:a16="http://schemas.microsoft.com/office/drawing/2014/main" xmlns="" id="{BAF42468-8A01-463E-B5B2-E9D48C21A746}"/>
              </a:ext>
            </a:extLst>
          </p:cNvPr>
          <p:cNvSpPr txBox="1"/>
          <p:nvPr userDrawn="1"/>
        </p:nvSpPr>
        <p:spPr>
          <a:xfrm>
            <a:off x="1605446" y="4982465"/>
            <a:ext cx="5528012" cy="646331"/>
          </a:xfrm>
          <a:prstGeom prst="rect">
            <a:avLst/>
          </a:prstGeom>
          <a:noFill/>
        </p:spPr>
        <p:txBody>
          <a:bodyPr wrap="square" rtlCol="0">
            <a:spAutoFit/>
          </a:bodyPr>
          <a:lstStyle/>
          <a:p>
            <a:pPr algn="ctr"/>
            <a:r>
              <a:rPr lang="fr-FR" i="1" dirty="0">
                <a:solidFill>
                  <a:schemeClr val="accent6">
                    <a:lumMod val="50000"/>
                  </a:schemeClr>
                </a:solidFill>
              </a:rPr>
              <a:t>A collection of </a:t>
            </a:r>
            <a:r>
              <a:rPr lang="fr-FR" i="1" dirty="0" smtClean="0">
                <a:solidFill>
                  <a:schemeClr val="accent6">
                    <a:lumMod val="50000"/>
                  </a:schemeClr>
                </a:solidFill>
              </a:rPr>
              <a:t>maths </a:t>
            </a:r>
            <a:r>
              <a:rPr lang="fr-FR" i="1" dirty="0" err="1">
                <a:solidFill>
                  <a:schemeClr val="accent6">
                    <a:lumMod val="50000"/>
                  </a:schemeClr>
                </a:solidFill>
              </a:rPr>
              <a:t>games</a:t>
            </a:r>
            <a:endParaRPr lang="fr-FR" i="1" dirty="0">
              <a:solidFill>
                <a:schemeClr val="accent6">
                  <a:lumMod val="50000"/>
                </a:schemeClr>
              </a:solidFill>
            </a:endParaRPr>
          </a:p>
          <a:p>
            <a:pPr algn="ctr"/>
            <a:r>
              <a:rPr lang="fr-FR" i="1" dirty="0">
                <a:solidFill>
                  <a:schemeClr val="accent6">
                    <a:lumMod val="50000"/>
                  </a:schemeClr>
                </a:solidFill>
              </a:rPr>
              <a:t>for </a:t>
            </a:r>
            <a:r>
              <a:rPr lang="fr-FR" i="1" dirty="0" err="1">
                <a:solidFill>
                  <a:schemeClr val="accent6">
                    <a:lumMod val="50000"/>
                  </a:schemeClr>
                </a:solidFill>
              </a:rPr>
              <a:t>primary</a:t>
            </a:r>
            <a:r>
              <a:rPr lang="fr-FR" i="1" dirty="0">
                <a:solidFill>
                  <a:schemeClr val="accent6">
                    <a:lumMod val="50000"/>
                  </a:schemeClr>
                </a:solidFill>
              </a:rPr>
              <a:t> </a:t>
            </a:r>
            <a:r>
              <a:rPr lang="fr-FR" i="1" dirty="0" err="1">
                <a:solidFill>
                  <a:schemeClr val="accent6">
                    <a:lumMod val="50000"/>
                  </a:schemeClr>
                </a:solidFill>
              </a:rPr>
              <a:t>school</a:t>
            </a:r>
            <a:r>
              <a:rPr lang="fr-FR" i="1" dirty="0">
                <a:solidFill>
                  <a:schemeClr val="accent6">
                    <a:lumMod val="50000"/>
                  </a:schemeClr>
                </a:solidFill>
              </a:rPr>
              <a:t> </a:t>
            </a:r>
            <a:r>
              <a:rPr lang="fr-FR" i="1" dirty="0" err="1" smtClean="0">
                <a:solidFill>
                  <a:schemeClr val="accent6">
                    <a:lumMod val="50000"/>
                  </a:schemeClr>
                </a:solidFill>
              </a:rPr>
              <a:t>teachers</a:t>
            </a:r>
            <a:r>
              <a:rPr lang="fr-FR" i="1" dirty="0" smtClean="0">
                <a:solidFill>
                  <a:schemeClr val="accent6">
                    <a:lumMod val="50000"/>
                  </a:schemeClr>
                </a:solidFill>
              </a:rPr>
              <a:t> and </a:t>
            </a:r>
            <a:r>
              <a:rPr lang="fr-FR" i="1" dirty="0" err="1" smtClean="0">
                <a:solidFill>
                  <a:schemeClr val="accent6">
                    <a:lumMod val="50000"/>
                  </a:schemeClr>
                </a:solidFill>
              </a:rPr>
              <a:t>pupils</a:t>
            </a:r>
            <a:endParaRPr lang="fr-FR" i="1" dirty="0">
              <a:solidFill>
                <a:schemeClr val="accent6">
                  <a:lumMod val="50000"/>
                </a:schemeClr>
              </a:solidFill>
            </a:endParaRPr>
          </a:p>
        </p:txBody>
      </p:sp>
      <p:sp>
        <p:nvSpPr>
          <p:cNvPr id="11" name="ZoneTexte 10">
            <a:extLst>
              <a:ext uri="{FF2B5EF4-FFF2-40B4-BE49-F238E27FC236}">
                <a16:creationId xmlns:a16="http://schemas.microsoft.com/office/drawing/2014/main" xmlns="" id="{217ADF92-197F-4ED4-9752-CB5CDB2CC88B}"/>
              </a:ext>
            </a:extLst>
          </p:cNvPr>
          <p:cNvSpPr txBox="1"/>
          <p:nvPr userDrawn="1"/>
        </p:nvSpPr>
        <p:spPr>
          <a:xfrm>
            <a:off x="1433996" y="958510"/>
            <a:ext cx="5528012" cy="3093154"/>
          </a:xfrm>
          <a:prstGeom prst="rect">
            <a:avLst/>
          </a:prstGeom>
          <a:noFill/>
        </p:spPr>
        <p:txBody>
          <a:bodyPr wrap="square" rtlCol="0">
            <a:spAutoFit/>
          </a:bodyPr>
          <a:lstStyle/>
          <a:p>
            <a:pPr algn="ctr"/>
            <a:r>
              <a:rPr lang="fr-FR" sz="6500" dirty="0">
                <a:solidFill>
                  <a:schemeClr val="accent6">
                    <a:lumMod val="50000"/>
                  </a:schemeClr>
                </a:solidFill>
                <a:latin typeface="+mj-lt"/>
              </a:rPr>
              <a:t>MATHS THROUGH GAMES</a:t>
            </a:r>
          </a:p>
        </p:txBody>
      </p:sp>
      <p:pic>
        <p:nvPicPr>
          <p:cNvPr id="12" name="Image 11">
            <a:extLst>
              <a:ext uri="{FF2B5EF4-FFF2-40B4-BE49-F238E27FC236}">
                <a16:creationId xmlns:a16="http://schemas.microsoft.com/office/drawing/2014/main" xmlns="" id="{D7F3506C-F432-4D03-ABBA-193F91E043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360000">
            <a:off x="3817306" y="9373268"/>
            <a:ext cx="2520000" cy="719836"/>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3" name="Image 12">
            <a:extLst>
              <a:ext uri="{FF2B5EF4-FFF2-40B4-BE49-F238E27FC236}">
                <a16:creationId xmlns:a16="http://schemas.microsoft.com/office/drawing/2014/main" xmlns="" id="{3E287E13-2941-4B64-90B6-03315D829E1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966005" y="6740941"/>
            <a:ext cx="4463991" cy="1800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236322458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ver4">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xmlns="" id="{19D56307-B3EF-4123-AC73-551D7AE1BF2C}"/>
              </a:ext>
            </a:extLst>
          </p:cNvPr>
          <p:cNvSpPr txBox="1"/>
          <p:nvPr userDrawn="1"/>
        </p:nvSpPr>
        <p:spPr>
          <a:xfrm>
            <a:off x="601664" y="10106526"/>
            <a:ext cx="6714673" cy="326572"/>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800" dirty="0">
                <a:latin typeface="Arial Narrow" panose="020B0606020202030204" pitchFamily="34" charset="0"/>
              </a:rPr>
              <a:t>The </a:t>
            </a:r>
            <a:r>
              <a:rPr lang="fr-FR" sz="800" dirty="0" err="1">
                <a:latin typeface="Arial Narrow" panose="020B0606020202030204" pitchFamily="34" charset="0"/>
              </a:rPr>
              <a:t>Europeen</a:t>
            </a:r>
            <a:r>
              <a:rPr lang="fr-FR" sz="800" dirty="0">
                <a:latin typeface="Arial Narrow" panose="020B0606020202030204" pitchFamily="34" charset="0"/>
              </a:rPr>
              <a:t> Commission support for the production of </a:t>
            </a:r>
            <a:r>
              <a:rPr lang="fr-FR" sz="800" dirty="0" err="1">
                <a:latin typeface="Arial Narrow" panose="020B0606020202030204" pitchFamily="34" charset="0"/>
              </a:rPr>
              <a:t>this</a:t>
            </a:r>
            <a:r>
              <a:rPr lang="fr-FR" sz="800" dirty="0">
                <a:latin typeface="Arial Narrow" panose="020B0606020202030204" pitchFamily="34" charset="0"/>
              </a:rPr>
              <a:t> publication </a:t>
            </a:r>
            <a:r>
              <a:rPr lang="fr-FR" sz="800" dirty="0" err="1">
                <a:latin typeface="Arial Narrow" panose="020B0606020202030204" pitchFamily="34" charset="0"/>
              </a:rPr>
              <a:t>does</a:t>
            </a:r>
            <a:r>
              <a:rPr lang="fr-FR" sz="800" dirty="0">
                <a:latin typeface="Arial Narrow" panose="020B0606020202030204" pitchFamily="34" charset="0"/>
              </a:rPr>
              <a:t> not </a:t>
            </a:r>
            <a:r>
              <a:rPr lang="fr-FR" sz="800" dirty="0" err="1">
                <a:latin typeface="Arial Narrow" panose="020B0606020202030204" pitchFamily="34" charset="0"/>
              </a:rPr>
              <a:t>constitute</a:t>
            </a:r>
            <a:r>
              <a:rPr lang="fr-FR" sz="800" dirty="0">
                <a:latin typeface="Arial Narrow" panose="020B0606020202030204" pitchFamily="34" charset="0"/>
              </a:rPr>
              <a:t> an </a:t>
            </a:r>
            <a:r>
              <a:rPr lang="fr-FR" sz="800" dirty="0" err="1">
                <a:latin typeface="Arial Narrow" panose="020B0606020202030204" pitchFamily="34" charset="0"/>
              </a:rPr>
              <a:t>endorsement</a:t>
            </a:r>
            <a:r>
              <a:rPr lang="fr-FR" sz="800" dirty="0">
                <a:latin typeface="Arial Narrow" panose="020B0606020202030204" pitchFamily="34" charset="0"/>
              </a:rPr>
              <a:t> of the contentes </a:t>
            </a:r>
            <a:r>
              <a:rPr lang="fr-FR" sz="800" dirty="0" err="1">
                <a:latin typeface="Arial Narrow" panose="020B0606020202030204" pitchFamily="34" charset="0"/>
              </a:rPr>
              <a:t>which</a:t>
            </a:r>
            <a:r>
              <a:rPr lang="fr-FR" sz="800" dirty="0">
                <a:latin typeface="Arial Narrow" panose="020B0606020202030204" pitchFamily="34" charset="0"/>
              </a:rPr>
              <a:t> </a:t>
            </a:r>
            <a:r>
              <a:rPr lang="fr-FR" sz="800" dirty="0" err="1">
                <a:latin typeface="Arial Narrow" panose="020B0606020202030204" pitchFamily="34" charset="0"/>
              </a:rPr>
              <a:t>reflects</a:t>
            </a:r>
            <a:r>
              <a:rPr lang="fr-FR" sz="800" dirty="0">
                <a:latin typeface="Arial Narrow" panose="020B0606020202030204" pitchFamily="34" charset="0"/>
              </a:rPr>
              <a:t> the </a:t>
            </a:r>
            <a:r>
              <a:rPr lang="fr-FR" sz="800" dirty="0" err="1">
                <a:latin typeface="Arial Narrow" panose="020B0606020202030204" pitchFamily="34" charset="0"/>
              </a:rPr>
              <a:t>views</a:t>
            </a:r>
            <a:r>
              <a:rPr lang="fr-FR" sz="800" dirty="0">
                <a:latin typeface="Arial Narrow" panose="020B0606020202030204" pitchFamily="34" charset="0"/>
              </a:rPr>
              <a:t> </a:t>
            </a:r>
            <a:r>
              <a:rPr lang="fr-FR" sz="800" dirty="0" err="1">
                <a:latin typeface="Arial Narrow" panose="020B0606020202030204" pitchFamily="34" charset="0"/>
              </a:rPr>
              <a:t>only</a:t>
            </a:r>
            <a:r>
              <a:rPr lang="fr-FR" sz="800" dirty="0">
                <a:latin typeface="Arial Narrow" panose="020B0606020202030204" pitchFamily="34" charset="0"/>
              </a:rPr>
              <a:t> of the </a:t>
            </a:r>
            <a:r>
              <a:rPr lang="fr-FR" sz="800" dirty="0" err="1">
                <a:latin typeface="Arial Narrow" panose="020B0606020202030204" pitchFamily="34" charset="0"/>
              </a:rPr>
              <a:t>authors</a:t>
            </a:r>
            <a:r>
              <a:rPr lang="fr-FR" sz="800" dirty="0">
                <a:latin typeface="Arial Narrow" panose="020B0606020202030204" pitchFamily="34" charset="0"/>
              </a:rPr>
              <a:t>, and the Commission </a:t>
            </a:r>
            <a:r>
              <a:rPr lang="fr-FR" sz="800" dirty="0" err="1">
                <a:latin typeface="Arial Narrow" panose="020B0606020202030204" pitchFamily="34" charset="0"/>
              </a:rPr>
              <a:t>cannot</a:t>
            </a:r>
            <a:r>
              <a:rPr lang="fr-FR" sz="800" dirty="0">
                <a:latin typeface="Arial Narrow" panose="020B0606020202030204" pitchFamily="34" charset="0"/>
              </a:rPr>
              <a:t> </a:t>
            </a:r>
            <a:r>
              <a:rPr lang="fr-FR" sz="800" dirty="0" err="1">
                <a:latin typeface="Arial Narrow" panose="020B0606020202030204" pitchFamily="34" charset="0"/>
              </a:rPr>
              <a:t>be</a:t>
            </a:r>
            <a:r>
              <a:rPr lang="fr-FR" sz="800" dirty="0">
                <a:latin typeface="Arial Narrow" panose="020B0606020202030204" pitchFamily="34" charset="0"/>
              </a:rPr>
              <a:t> </a:t>
            </a:r>
            <a:r>
              <a:rPr lang="fr-FR" sz="800" dirty="0" err="1">
                <a:latin typeface="Arial Narrow" panose="020B0606020202030204" pitchFamily="34" charset="0"/>
              </a:rPr>
              <a:t>responsible</a:t>
            </a:r>
            <a:r>
              <a:rPr lang="fr-FR" sz="800" dirty="0">
                <a:latin typeface="Arial Narrow" panose="020B0606020202030204" pitchFamily="34" charset="0"/>
              </a:rPr>
              <a:t> for </a:t>
            </a:r>
            <a:r>
              <a:rPr lang="fr-FR" sz="800" dirty="0" err="1">
                <a:latin typeface="Arial Narrow" panose="020B0606020202030204" pitchFamily="34" charset="0"/>
              </a:rPr>
              <a:t>any</a:t>
            </a:r>
            <a:r>
              <a:rPr lang="fr-FR" sz="800" dirty="0">
                <a:latin typeface="Arial Narrow" panose="020B0606020202030204" pitchFamily="34" charset="0"/>
              </a:rPr>
              <a:t> use </a:t>
            </a:r>
            <a:r>
              <a:rPr lang="fr-FR" sz="800" dirty="0" err="1">
                <a:latin typeface="Arial Narrow" panose="020B0606020202030204" pitchFamily="34" charset="0"/>
              </a:rPr>
              <a:t>which</a:t>
            </a:r>
            <a:r>
              <a:rPr lang="fr-FR" sz="800" dirty="0">
                <a:latin typeface="Arial Narrow" panose="020B0606020202030204" pitchFamily="34" charset="0"/>
              </a:rPr>
              <a:t> </a:t>
            </a:r>
            <a:r>
              <a:rPr lang="fr-FR" sz="800" dirty="0" err="1">
                <a:latin typeface="Arial Narrow" panose="020B0606020202030204" pitchFamily="34" charset="0"/>
              </a:rPr>
              <a:t>may</a:t>
            </a:r>
            <a:r>
              <a:rPr lang="fr-FR" sz="800" dirty="0">
                <a:latin typeface="Arial Narrow" panose="020B0606020202030204" pitchFamily="34" charset="0"/>
              </a:rPr>
              <a:t> </a:t>
            </a:r>
            <a:r>
              <a:rPr lang="fr-FR" sz="800" dirty="0" err="1">
                <a:latin typeface="Arial Narrow" panose="020B0606020202030204" pitchFamily="34" charset="0"/>
              </a:rPr>
              <a:t>be</a:t>
            </a:r>
            <a:r>
              <a:rPr lang="fr-FR" sz="800" dirty="0">
                <a:latin typeface="Arial Narrow" panose="020B0606020202030204" pitchFamily="34" charset="0"/>
              </a:rPr>
              <a:t> made of the information </a:t>
            </a:r>
            <a:r>
              <a:rPr lang="fr-FR" sz="800" dirty="0" err="1">
                <a:latin typeface="Arial Narrow" panose="020B0606020202030204" pitchFamily="34" charset="0"/>
              </a:rPr>
              <a:t>contained</a:t>
            </a:r>
            <a:r>
              <a:rPr lang="fr-FR" sz="800" dirty="0">
                <a:latin typeface="Arial Narrow" panose="020B0606020202030204" pitchFamily="34" charset="0"/>
              </a:rPr>
              <a:t> </a:t>
            </a:r>
            <a:r>
              <a:rPr lang="fr-FR" sz="800" dirty="0" err="1">
                <a:latin typeface="Arial Narrow" panose="020B0606020202030204" pitchFamily="34" charset="0"/>
              </a:rPr>
              <a:t>therein</a:t>
            </a:r>
            <a:r>
              <a:rPr lang="fr-FR" sz="800" dirty="0">
                <a:latin typeface="Arial Narrow" panose="020B0606020202030204" pitchFamily="34" charset="0"/>
              </a:rPr>
              <a:t>.</a:t>
            </a:r>
          </a:p>
          <a:p>
            <a:pPr marL="0" indent="0">
              <a:buFont typeface="Wingdings" panose="05000000000000000000" pitchFamily="2" charset="2"/>
              <a:buNone/>
            </a:pPr>
            <a:r>
              <a:rPr lang="fr-FR" sz="800" b="1" dirty="0">
                <a:solidFill>
                  <a:srgbClr val="002060"/>
                </a:solidFill>
                <a:latin typeface="Arial Narrow" panose="020B0606020202030204" pitchFamily="34" charset="0"/>
              </a:rPr>
              <a:t>  </a:t>
            </a:r>
          </a:p>
        </p:txBody>
      </p:sp>
      <p:sp>
        <p:nvSpPr>
          <p:cNvPr id="2" name="ZoneTexte 1">
            <a:extLst>
              <a:ext uri="{FF2B5EF4-FFF2-40B4-BE49-F238E27FC236}">
                <a16:creationId xmlns:a16="http://schemas.microsoft.com/office/drawing/2014/main" xmlns="" id="{EF626B33-9B32-4C9A-ABB0-147D410F0DE9}"/>
              </a:ext>
            </a:extLst>
          </p:cNvPr>
          <p:cNvSpPr txBox="1"/>
          <p:nvPr userDrawn="1"/>
        </p:nvSpPr>
        <p:spPr>
          <a:xfrm>
            <a:off x="601664" y="975360"/>
            <a:ext cx="6408736" cy="1200329"/>
          </a:xfrm>
          <a:prstGeom prst="rect">
            <a:avLst/>
          </a:prstGeom>
          <a:noFill/>
        </p:spPr>
        <p:txBody>
          <a:bodyPr wrap="square" rtlCol="0">
            <a:spAutoFit/>
          </a:bodyPr>
          <a:lstStyle/>
          <a:p>
            <a:pPr algn="ctr"/>
            <a:r>
              <a:rPr lang="fr-FR" dirty="0">
                <a:latin typeface="Times New Roman" panose="02020603050405020304" pitchFamily="18" charset="0"/>
                <a:cs typeface="Times New Roman" panose="02020603050405020304" pitchFamily="18" charset="0"/>
              </a:rPr>
              <a:t>All </a:t>
            </a:r>
            <a:r>
              <a:rPr lang="fr-FR" dirty="0" err="1">
                <a:latin typeface="Times New Roman" panose="02020603050405020304" pitchFamily="18" charset="0"/>
                <a:cs typeface="Times New Roman" panose="02020603050405020304" pitchFamily="18" charset="0"/>
              </a:rPr>
              <a:t>these</a:t>
            </a:r>
            <a:r>
              <a:rPr lang="fr-FR" dirty="0">
                <a:latin typeface="Times New Roman" panose="02020603050405020304" pitchFamily="18" charset="0"/>
                <a:cs typeface="Times New Roman" panose="02020603050405020304" pitchFamily="18" charset="0"/>
              </a:rPr>
              <a:t> productions can </a:t>
            </a:r>
            <a:r>
              <a:rPr lang="fr-FR" dirty="0" err="1">
                <a:latin typeface="Times New Roman" panose="02020603050405020304" pitchFamily="18" charset="0"/>
                <a:cs typeface="Times New Roman" panose="02020603050405020304" pitchFamily="18" charset="0"/>
              </a:rPr>
              <a:t>be</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uploaded</a:t>
            </a:r>
            <a:r>
              <a:rPr lang="fr-FR" dirty="0">
                <a:latin typeface="Times New Roman" panose="02020603050405020304" pitchFamily="18" charset="0"/>
                <a:cs typeface="Times New Roman" panose="02020603050405020304" pitchFamily="18" charset="0"/>
              </a:rPr>
              <a:t> </a:t>
            </a:r>
          </a:p>
          <a:p>
            <a:pPr algn="ctr"/>
            <a:r>
              <a:rPr lang="fr-FR" dirty="0">
                <a:latin typeface="Times New Roman" panose="02020603050405020304" pitchFamily="18" charset="0"/>
                <a:cs typeface="Times New Roman" panose="02020603050405020304" pitchFamily="18" charset="0"/>
              </a:rPr>
              <a:t>on the </a:t>
            </a:r>
            <a:r>
              <a:rPr lang="fr-FR" dirty="0" err="1">
                <a:latin typeface="Times New Roman" panose="02020603050405020304" pitchFamily="18" charset="0"/>
                <a:cs typeface="Times New Roman" panose="02020603050405020304" pitchFamily="18" charset="0"/>
              </a:rPr>
              <a:t>website</a:t>
            </a:r>
            <a:r>
              <a:rPr lang="fr-FR" dirty="0">
                <a:latin typeface="Times New Roman" panose="02020603050405020304" pitchFamily="18" charset="0"/>
                <a:cs typeface="Times New Roman" panose="02020603050405020304" pitchFamily="18" charset="0"/>
              </a:rPr>
              <a:t> of the </a:t>
            </a:r>
            <a:r>
              <a:rPr lang="fr-FR" dirty="0" err="1">
                <a:latin typeface="Times New Roman" panose="02020603050405020304" pitchFamily="18" charset="0"/>
                <a:cs typeface="Times New Roman" panose="02020603050405020304" pitchFamily="18" charset="0"/>
              </a:rPr>
              <a:t>project</a:t>
            </a:r>
            <a:r>
              <a:rPr lang="fr-FR" dirty="0">
                <a:latin typeface="Times New Roman" panose="02020603050405020304" pitchFamily="18" charset="0"/>
                <a:cs typeface="Times New Roman" panose="02020603050405020304" pitchFamily="18" charset="0"/>
              </a:rPr>
              <a:t> : </a:t>
            </a:r>
            <a:endParaRPr lang="fr-FR" dirty="0" smtClean="0">
              <a:latin typeface="Times New Roman" panose="02020603050405020304" pitchFamily="18" charset="0"/>
              <a:cs typeface="Times New Roman" panose="02020603050405020304" pitchFamily="18" charset="0"/>
            </a:endParaRPr>
          </a:p>
          <a:p>
            <a:pPr algn="ctr"/>
            <a:endParaRPr lang="fr-FR" dirty="0" smtClean="0">
              <a:latin typeface="Times New Roman" panose="02020603050405020304" pitchFamily="18" charset="0"/>
              <a:cs typeface="Times New Roman" panose="02020603050405020304" pitchFamily="18" charset="0"/>
            </a:endParaRPr>
          </a:p>
          <a:p>
            <a:pPr algn="ctr"/>
            <a:r>
              <a:rPr lang="fr-FR" u="sng" dirty="0" smtClean="0">
                <a:solidFill>
                  <a:schemeClr val="accent1"/>
                </a:solidFill>
                <a:latin typeface="Times New Roman" panose="02020603050405020304" pitchFamily="18" charset="0"/>
                <a:cs typeface="Times New Roman" panose="02020603050405020304" pitchFamily="18" charset="0"/>
              </a:rPr>
              <a:t>www.mathsenjeu.eklablog.com</a:t>
            </a:r>
          </a:p>
        </p:txBody>
      </p:sp>
    </p:spTree>
    <p:extLst>
      <p:ext uri="{BB962C8B-B14F-4D97-AF65-F5344CB8AC3E}">
        <p14:creationId xmlns:p14="http://schemas.microsoft.com/office/powerpoint/2010/main" val="423210961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356394"/>
            <a:ext cx="1768088" cy="10349806"/>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16878" y="-1225"/>
            <a:ext cx="1461261" cy="10685638"/>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13395" cy="1069181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607748" y="973005"/>
            <a:ext cx="5525710" cy="1996943"/>
          </a:xfrm>
          <a:prstGeom prst="rect">
            <a:avLst/>
          </a:prstGeom>
        </p:spPr>
        <p:txBody>
          <a:bodyPr vert="horz" lIns="91440" tIns="45720" rIns="91440" bIns="45720" rtlCol="0" anchor="ctr" anchorCtr="1">
            <a:normAutofit/>
          </a:bodyPr>
          <a:lstStyle/>
          <a:p>
            <a:r>
              <a:rPr lang="fr-FR" dirty="0" err="1"/>
              <a:t>title</a:t>
            </a:r>
            <a:endParaRPr lang="en-US" dirty="0"/>
          </a:p>
        </p:txBody>
      </p:sp>
      <p:sp>
        <p:nvSpPr>
          <p:cNvPr id="3" name="Text Placeholder 2"/>
          <p:cNvSpPr>
            <a:spLocks noGrp="1"/>
          </p:cNvSpPr>
          <p:nvPr>
            <p:ph type="body" idx="1"/>
          </p:nvPr>
        </p:nvSpPr>
        <p:spPr>
          <a:xfrm>
            <a:off x="1605446" y="3326342"/>
            <a:ext cx="5528012" cy="6058694"/>
          </a:xfrm>
          <a:prstGeom prst="rect">
            <a:avLst/>
          </a:prstGeom>
        </p:spPr>
        <p:txBody>
          <a:bodyPr vert="horz" lIns="91440" tIns="45720" rIns="91440" bIns="45720" rtlCol="0">
            <a:norm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2"/>
          </p:nvPr>
        </p:nvSpPr>
        <p:spPr>
          <a:xfrm>
            <a:off x="6424739" y="9557522"/>
            <a:ext cx="710755" cy="577458"/>
          </a:xfrm>
          <a:prstGeom prst="rect">
            <a:avLst/>
          </a:prstGeom>
        </p:spPr>
        <p:txBody>
          <a:bodyPr vert="horz" lIns="91440" tIns="45720" rIns="91440" bIns="45720" rtlCol="0" anchor="ctr"/>
          <a:lstStyle>
            <a:lvl1pPr algn="r">
              <a:defRPr sz="558">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1605447" y="9565896"/>
            <a:ext cx="4724796" cy="569240"/>
          </a:xfrm>
          <a:prstGeom prst="rect">
            <a:avLst/>
          </a:prstGeom>
        </p:spPr>
        <p:txBody>
          <a:bodyPr vert="horz" lIns="91440" tIns="45720" rIns="91440" bIns="45720" rtlCol="0" anchor="ctr"/>
          <a:lstStyle>
            <a:lvl1pPr algn="l">
              <a:defRPr sz="55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329752" y="1228175"/>
            <a:ext cx="483496" cy="569240"/>
          </a:xfrm>
          <a:prstGeom prst="rect">
            <a:avLst/>
          </a:prstGeom>
        </p:spPr>
        <p:txBody>
          <a:bodyPr vert="horz" lIns="91440" tIns="45720" rIns="91440" bIns="45720" rtlCol="0" anchor="ctr"/>
          <a:lstStyle>
            <a:lvl1pPr algn="r">
              <a:defRPr sz="2000">
                <a:solidFill>
                  <a:schemeClr val="accent6">
                    <a:lumMod val="50000"/>
                  </a:schemeClr>
                </a:solidFill>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69860639"/>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889" r:id="rId4"/>
    <p:sldLayoutId id="2147483909" r:id="rId5"/>
  </p:sldLayoutIdLst>
  <p:timing>
    <p:tnLst>
      <p:par>
        <p:cTn id="1" dur="indefinite" restart="never" nodeType="tmRoot"/>
      </p:par>
    </p:tnLst>
  </p:timing>
  <p:hf hdr="0" ftr="0" dt="0"/>
  <p:txStyles>
    <p:titleStyle>
      <a:lvl1pPr algn="l" defTabSz="283510" rtl="0" eaLnBrk="1" latinLnBrk="0" hangingPunct="1">
        <a:spcBef>
          <a:spcPct val="0"/>
        </a:spcBef>
        <a:buNone/>
        <a:defRPr sz="2232" kern="1200">
          <a:solidFill>
            <a:schemeClr val="accent6">
              <a:lumMod val="50000"/>
            </a:schemeClr>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2632" indent="-212632" algn="l" defTabSz="283510" rtl="0" eaLnBrk="1" latinLnBrk="0" hangingPunct="1">
        <a:spcBef>
          <a:spcPts val="620"/>
        </a:spcBef>
        <a:spcAft>
          <a:spcPts val="0"/>
        </a:spcAft>
        <a:buClr>
          <a:schemeClr val="accent1"/>
        </a:buClr>
        <a:buFont typeface="Wingdings 3" charset="2"/>
        <a:buChar char=""/>
        <a:defRPr sz="1100" b="0" u="none"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1pPr>
      <a:lvl2pPr marL="460703" indent="-177194" algn="l" defTabSz="283510" rtl="0" eaLnBrk="1" latinLnBrk="0" hangingPunct="1">
        <a:spcBef>
          <a:spcPts val="620"/>
        </a:spcBef>
        <a:spcAft>
          <a:spcPts val="0"/>
        </a:spcAft>
        <a:buClr>
          <a:schemeClr val="accent1"/>
        </a:buClr>
        <a:buFont typeface="Times New Roman" panose="02020603050405020304" pitchFamily="18" charset="0"/>
        <a:buChar char="►"/>
        <a:defRPr sz="1000" b="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2pPr>
      <a:lvl3pPr marL="708774" indent="-141755" algn="l" defTabSz="283510" rtl="0" eaLnBrk="1" latinLnBrk="0" hangingPunct="1">
        <a:spcBef>
          <a:spcPts val="620"/>
        </a:spcBef>
        <a:spcAft>
          <a:spcPts val="0"/>
        </a:spcAft>
        <a:buClr>
          <a:schemeClr val="accent1"/>
        </a:buClr>
        <a:buFont typeface="Times New Roman" panose="02020603050405020304" pitchFamily="18" charset="0"/>
        <a:buChar char="▬"/>
        <a:defRPr sz="900" i="1"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3pPr>
      <a:lvl4pPr marL="992284" indent="-141755" algn="l" defTabSz="283510" rtl="0" eaLnBrk="1" latinLnBrk="0" hangingPunct="1">
        <a:spcBef>
          <a:spcPts val="620"/>
        </a:spcBef>
        <a:spcAft>
          <a:spcPts val="0"/>
        </a:spcAft>
        <a:buClr>
          <a:schemeClr val="accent1"/>
        </a:buClr>
        <a:buFont typeface="Times New Roman" panose="02020603050405020304" pitchFamily="18" charset="0"/>
        <a:buChar char="■"/>
        <a:defRPr sz="9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4pPr>
      <a:lvl5pPr marL="1305489" indent="-171450" algn="l" defTabSz="283510" rtl="0" eaLnBrk="1" latinLnBrk="0" hangingPunct="1">
        <a:spcBef>
          <a:spcPts val="620"/>
        </a:spcBef>
        <a:spcAft>
          <a:spcPts val="0"/>
        </a:spcAft>
        <a:buClr>
          <a:schemeClr val="accent1"/>
        </a:buClr>
        <a:buFont typeface="Times New Roman" panose="02020603050405020304" pitchFamily="18" charset="0"/>
        <a:buChar char="●"/>
        <a:defRPr sz="9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5pPr>
      <a:lvl6pPr marL="155930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6pPr>
      <a:lvl7pPr marL="184281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7pPr>
      <a:lvl8pPr marL="212632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8pPr>
      <a:lvl9pPr marL="240983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9pPr>
    </p:bodyStyle>
    <p:otherStyle>
      <a:defPPr>
        <a:defRPr lang="en-US"/>
      </a:defPPr>
      <a:lvl1pPr marL="0" algn="l" defTabSz="283510" rtl="0" eaLnBrk="1" latinLnBrk="0" hangingPunct="1">
        <a:defRPr sz="1116" kern="1200">
          <a:solidFill>
            <a:schemeClr val="tx1"/>
          </a:solidFill>
          <a:latin typeface="+mn-lt"/>
          <a:ea typeface="+mn-ea"/>
          <a:cs typeface="+mn-cs"/>
        </a:defRPr>
      </a:lvl1pPr>
      <a:lvl2pPr marL="283510" algn="l" defTabSz="283510" rtl="0" eaLnBrk="1" latinLnBrk="0" hangingPunct="1">
        <a:defRPr sz="1116" kern="1200">
          <a:solidFill>
            <a:schemeClr val="tx1"/>
          </a:solidFill>
          <a:latin typeface="+mn-lt"/>
          <a:ea typeface="+mn-ea"/>
          <a:cs typeface="+mn-cs"/>
        </a:defRPr>
      </a:lvl2pPr>
      <a:lvl3pPr marL="567019" algn="l" defTabSz="283510" rtl="0" eaLnBrk="1" latinLnBrk="0" hangingPunct="1">
        <a:defRPr sz="1116" kern="1200">
          <a:solidFill>
            <a:schemeClr val="tx1"/>
          </a:solidFill>
          <a:latin typeface="+mn-lt"/>
          <a:ea typeface="+mn-ea"/>
          <a:cs typeface="+mn-cs"/>
        </a:defRPr>
      </a:lvl3pPr>
      <a:lvl4pPr marL="850529" algn="l" defTabSz="283510" rtl="0" eaLnBrk="1" latinLnBrk="0" hangingPunct="1">
        <a:defRPr sz="1116" kern="1200">
          <a:solidFill>
            <a:schemeClr val="tx1"/>
          </a:solidFill>
          <a:latin typeface="+mn-lt"/>
          <a:ea typeface="+mn-ea"/>
          <a:cs typeface="+mn-cs"/>
        </a:defRPr>
      </a:lvl4pPr>
      <a:lvl5pPr marL="1134039" algn="l" defTabSz="283510" rtl="0" eaLnBrk="1" latinLnBrk="0" hangingPunct="1">
        <a:defRPr sz="1116" kern="1200">
          <a:solidFill>
            <a:schemeClr val="tx1"/>
          </a:solidFill>
          <a:latin typeface="+mn-lt"/>
          <a:ea typeface="+mn-ea"/>
          <a:cs typeface="+mn-cs"/>
        </a:defRPr>
      </a:lvl5pPr>
      <a:lvl6pPr marL="1417549" algn="l" defTabSz="283510" rtl="0" eaLnBrk="1" latinLnBrk="0" hangingPunct="1">
        <a:defRPr sz="1116" kern="1200">
          <a:solidFill>
            <a:schemeClr val="tx1"/>
          </a:solidFill>
          <a:latin typeface="+mn-lt"/>
          <a:ea typeface="+mn-ea"/>
          <a:cs typeface="+mn-cs"/>
        </a:defRPr>
      </a:lvl6pPr>
      <a:lvl7pPr marL="1701058" algn="l" defTabSz="283510" rtl="0" eaLnBrk="1" latinLnBrk="0" hangingPunct="1">
        <a:defRPr sz="1116" kern="1200">
          <a:solidFill>
            <a:schemeClr val="tx1"/>
          </a:solidFill>
          <a:latin typeface="+mn-lt"/>
          <a:ea typeface="+mn-ea"/>
          <a:cs typeface="+mn-cs"/>
        </a:defRPr>
      </a:lvl7pPr>
      <a:lvl8pPr marL="1984568" algn="l" defTabSz="283510" rtl="0" eaLnBrk="1" latinLnBrk="0" hangingPunct="1">
        <a:defRPr sz="1116" kern="1200">
          <a:solidFill>
            <a:schemeClr val="tx1"/>
          </a:solidFill>
          <a:latin typeface="+mn-lt"/>
          <a:ea typeface="+mn-ea"/>
          <a:cs typeface="+mn-cs"/>
        </a:defRPr>
      </a:lvl8pPr>
      <a:lvl9pPr marL="2268078" algn="l" defTabSz="283510"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sl-SI" dirty="0" smtClean="0"/>
              <a:t>Od pola do pola</a:t>
            </a:r>
            <a:endParaRPr lang="en-US" dirty="0"/>
          </a:p>
        </p:txBody>
      </p:sp>
      <p:sp>
        <p:nvSpPr>
          <p:cNvPr id="3" name="Espace réservé du texte 2"/>
          <p:cNvSpPr>
            <a:spLocks noGrp="1"/>
          </p:cNvSpPr>
          <p:nvPr>
            <p:ph type="body" sz="quarter" idx="13"/>
          </p:nvPr>
        </p:nvSpPr>
        <p:spPr/>
        <p:txBody>
          <a:bodyPr>
            <a:normAutofit lnSpcReduction="10000"/>
          </a:bodyPr>
          <a:lstStyle/>
          <a:p>
            <a:r>
              <a:rPr lang="sl-SI" smtClean="0"/>
              <a:t>3-5 razred</a:t>
            </a:r>
            <a:endParaRPr lang="en-US" dirty="0"/>
          </a:p>
        </p:txBody>
      </p:sp>
      <p:sp>
        <p:nvSpPr>
          <p:cNvPr id="4" name="Espace réservé du texte 3"/>
          <p:cNvSpPr>
            <a:spLocks noGrp="1"/>
          </p:cNvSpPr>
          <p:nvPr>
            <p:ph type="body" sz="quarter" idx="15"/>
          </p:nvPr>
        </p:nvSpPr>
        <p:spPr/>
        <p:txBody>
          <a:bodyPr>
            <a:normAutofit fontScale="92500" lnSpcReduction="10000"/>
          </a:bodyPr>
          <a:lstStyle/>
          <a:p>
            <a:r>
              <a:rPr lang="sl-SI" dirty="0" smtClean="0"/>
              <a:t>Utrjevanje zapisa števil na različne načine</a:t>
            </a:r>
          </a:p>
          <a:p>
            <a:r>
              <a:rPr lang="sl-SI" dirty="0" smtClean="0"/>
              <a:t>Utrjevanje zaporedij števil</a:t>
            </a:r>
          </a:p>
          <a:p>
            <a:r>
              <a:rPr lang="sl-SI" smtClean="0"/>
              <a:t>Bralno razumevanje</a:t>
            </a:r>
            <a:endParaRPr lang="sl-SI" dirty="0" smtClean="0"/>
          </a:p>
          <a:p>
            <a:r>
              <a:rPr lang="sl-SI" dirty="0" smtClean="0"/>
              <a:t>Spoznavanje svetovnih zgodovinskih in geografskih znamenitosti in znanih osebnosti</a:t>
            </a:r>
          </a:p>
          <a:p>
            <a:r>
              <a:rPr lang="sl-SI" dirty="0" smtClean="0"/>
              <a:t>Učenje z igro</a:t>
            </a:r>
            <a:endParaRPr lang="en-US" dirty="0"/>
          </a:p>
        </p:txBody>
      </p:sp>
      <p:sp>
        <p:nvSpPr>
          <p:cNvPr id="5" name="Espace réservé du texte 4"/>
          <p:cNvSpPr>
            <a:spLocks noGrp="1"/>
          </p:cNvSpPr>
          <p:nvPr>
            <p:ph type="body" sz="quarter" idx="16"/>
          </p:nvPr>
        </p:nvSpPr>
        <p:spPr/>
        <p:txBody>
          <a:bodyPr>
            <a:normAutofit fontScale="92500"/>
          </a:bodyPr>
          <a:lstStyle/>
          <a:p>
            <a:r>
              <a:rPr lang="sl-SI" dirty="0" smtClean="0"/>
              <a:t>6 (3 </a:t>
            </a:r>
            <a:r>
              <a:rPr lang="sl-SI" dirty="0" smtClean="0"/>
              <a:t>pari)</a:t>
            </a:r>
            <a:endParaRPr lang="en-US" dirty="0"/>
          </a:p>
        </p:txBody>
      </p:sp>
      <p:sp>
        <p:nvSpPr>
          <p:cNvPr id="6" name="Espace réservé du texte 5"/>
          <p:cNvSpPr>
            <a:spLocks noGrp="1"/>
          </p:cNvSpPr>
          <p:nvPr>
            <p:ph type="body" sz="quarter" idx="17"/>
          </p:nvPr>
        </p:nvSpPr>
        <p:spPr/>
        <p:txBody>
          <a:bodyPr/>
          <a:lstStyle/>
          <a:p>
            <a:r>
              <a:rPr lang="sl-SI" dirty="0" smtClean="0"/>
              <a:t>Tina Klopčič </a:t>
            </a:r>
            <a:r>
              <a:rPr lang="sl-SI" dirty="0" err="1" smtClean="0"/>
              <a:t>Dobrić</a:t>
            </a:r>
            <a:r>
              <a:rPr lang="sl-SI" dirty="0" smtClean="0"/>
              <a:t>, Osnovna šola Vič</a:t>
            </a:r>
            <a:r>
              <a:rPr lang="sl-SI" dirty="0"/>
              <a:t>, Ljubljana, Slovenija, os.vic@guest.arnes.si</a:t>
            </a:r>
            <a:endParaRPr lang="en-US" dirty="0"/>
          </a:p>
        </p:txBody>
      </p:sp>
      <p:sp>
        <p:nvSpPr>
          <p:cNvPr id="7" name="Espace réservé du texte 6"/>
          <p:cNvSpPr>
            <a:spLocks noGrp="1"/>
          </p:cNvSpPr>
          <p:nvPr>
            <p:ph type="body" sz="quarter" idx="18"/>
          </p:nvPr>
        </p:nvSpPr>
        <p:spPr/>
        <p:txBody>
          <a:bodyPr>
            <a:normAutofit fontScale="62500" lnSpcReduction="20000"/>
          </a:bodyPr>
          <a:lstStyle/>
          <a:p>
            <a:r>
              <a:rPr lang="sl-SI" dirty="0" smtClean="0"/>
              <a:t>Plastificirana podlaga sveta (1x)</a:t>
            </a:r>
          </a:p>
          <a:p>
            <a:r>
              <a:rPr lang="sl-SI" dirty="0" smtClean="0"/>
              <a:t>Plastificirane celine s fotografijami (6x)</a:t>
            </a:r>
          </a:p>
          <a:p>
            <a:r>
              <a:rPr lang="sl-SI" dirty="0" smtClean="0"/>
              <a:t>Plastificirane igralne kartice (6 x 10)</a:t>
            </a:r>
          </a:p>
          <a:p>
            <a:r>
              <a:rPr lang="sl-SI" dirty="0" smtClean="0"/>
              <a:t>Igralne figurice s podstavki– medved (3x) in pingvin (3x)</a:t>
            </a:r>
          </a:p>
          <a:p>
            <a:r>
              <a:rPr lang="sl-SI" dirty="0" smtClean="0"/>
              <a:t>Igralne kocke v barvah celin (3x)</a:t>
            </a:r>
          </a:p>
          <a:p>
            <a:r>
              <a:rPr lang="sl-SI" dirty="0" smtClean="0"/>
              <a:t>Flomastri (navadni, nealkoholni) (6x)</a:t>
            </a:r>
          </a:p>
          <a:p>
            <a:r>
              <a:rPr lang="sl-SI" dirty="0" smtClean="0"/>
              <a:t>Rešitve </a:t>
            </a:r>
          </a:p>
          <a:p>
            <a:endParaRPr lang="sl-SI" dirty="0" smtClean="0"/>
          </a:p>
          <a:p>
            <a:endParaRPr lang="sl-SI" dirty="0" smtClean="0"/>
          </a:p>
          <a:p>
            <a:endParaRPr lang="en-US" dirty="0"/>
          </a:p>
        </p:txBody>
      </p:sp>
      <p:sp>
        <p:nvSpPr>
          <p:cNvPr id="8" name="Espace réservé du texte 7"/>
          <p:cNvSpPr>
            <a:spLocks noGrp="1"/>
          </p:cNvSpPr>
          <p:nvPr>
            <p:ph type="body" sz="quarter" idx="21"/>
          </p:nvPr>
        </p:nvSpPr>
        <p:spPr>
          <a:xfrm>
            <a:off x="617676" y="3623481"/>
            <a:ext cx="6480000" cy="6470808"/>
          </a:xfrm>
        </p:spPr>
        <p:txBody>
          <a:bodyPr/>
          <a:lstStyle/>
          <a:p>
            <a:pPr marL="0" indent="0">
              <a:buNone/>
            </a:pPr>
            <a:endParaRPr lang="sl-SI" dirty="0" smtClean="0"/>
          </a:p>
          <a:p>
            <a:r>
              <a:rPr lang="sl-SI" dirty="0" smtClean="0"/>
              <a:t>Učenci </a:t>
            </a:r>
            <a:r>
              <a:rPr lang="sl-SI" dirty="0"/>
              <a:t>se razdelijo v skupine po </a:t>
            </a:r>
            <a:r>
              <a:rPr lang="sl-SI" dirty="0" smtClean="0"/>
              <a:t>6</a:t>
            </a:r>
            <a:r>
              <a:rPr lang="sl-SI" dirty="0" smtClean="0"/>
              <a:t>.</a:t>
            </a:r>
          </a:p>
          <a:p>
            <a:endParaRPr lang="sl-SI" dirty="0"/>
          </a:p>
          <a:p>
            <a:endParaRPr lang="sl-SI" dirty="0" smtClean="0"/>
          </a:p>
          <a:p>
            <a:endParaRPr lang="sl-SI" dirty="0" smtClean="0"/>
          </a:p>
          <a:p>
            <a:r>
              <a:rPr lang="sl-SI" dirty="0" smtClean="0"/>
              <a:t>Učenci v skupini se razdelijo v tri pare.</a:t>
            </a:r>
            <a:r>
              <a:rPr lang="sl-SI" dirty="0"/>
              <a:t> </a:t>
            </a:r>
            <a:endParaRPr lang="sl-SI" dirty="0" smtClean="0"/>
          </a:p>
          <a:p>
            <a:endParaRPr lang="sl-SI" dirty="0"/>
          </a:p>
          <a:p>
            <a:endParaRPr lang="sl-SI" dirty="0" smtClean="0"/>
          </a:p>
          <a:p>
            <a:endParaRPr lang="sl-SI" dirty="0"/>
          </a:p>
          <a:p>
            <a:pPr marL="0" indent="0">
              <a:buNone/>
            </a:pPr>
            <a:endParaRPr lang="sl-SI" dirty="0" smtClean="0"/>
          </a:p>
          <a:p>
            <a:r>
              <a:rPr lang="sl-SI" dirty="0" smtClean="0"/>
              <a:t>V vsakem paru si učenca določita vlogi – polarni medved ali pingvin. </a:t>
            </a:r>
            <a:endParaRPr lang="sl-SI" dirty="0" smtClean="0"/>
          </a:p>
          <a:p>
            <a:pPr marL="0" indent="0">
              <a:buNone/>
            </a:pPr>
            <a:endParaRPr lang="sl-SI" dirty="0" smtClean="0"/>
          </a:p>
          <a:p>
            <a:r>
              <a:rPr lang="sl-SI" dirty="0" smtClean="0"/>
              <a:t>Vsaka </a:t>
            </a:r>
            <a:r>
              <a:rPr lang="sl-SI" dirty="0"/>
              <a:t>skupina dobi 1 podlago </a:t>
            </a:r>
            <a:r>
              <a:rPr lang="sl-SI" dirty="0" smtClean="0"/>
              <a:t>sveta, 6 </a:t>
            </a:r>
            <a:r>
              <a:rPr lang="sl-SI" dirty="0"/>
              <a:t>celin, </a:t>
            </a:r>
            <a:r>
              <a:rPr lang="sl-SI" dirty="0" smtClean="0"/>
              <a:t>igralne kartice (6 kompletov), 6 </a:t>
            </a:r>
            <a:r>
              <a:rPr lang="sl-SI" dirty="0"/>
              <a:t>figuric s podstavki, 3 igralne </a:t>
            </a:r>
            <a:r>
              <a:rPr lang="sl-SI" dirty="0" smtClean="0"/>
              <a:t>kocke (vsak par ima 1 kocko) </a:t>
            </a:r>
            <a:r>
              <a:rPr lang="sl-SI" dirty="0"/>
              <a:t>in 6 flomastrov</a:t>
            </a:r>
            <a:r>
              <a:rPr lang="sl-SI" dirty="0" smtClean="0"/>
              <a:t>.</a:t>
            </a:r>
          </a:p>
          <a:p>
            <a:r>
              <a:rPr lang="sl-SI" dirty="0" smtClean="0"/>
              <a:t>Eden vrže kocko in dobi celino, ki mu jo prikaže kocka. Poleg celine dobi še pripadajoče igralne kartice, flomaster in ustrezno igralno figurico.  </a:t>
            </a:r>
            <a:endParaRPr lang="sl-SI" dirty="0" smtClean="0"/>
          </a:p>
          <a:p>
            <a:endParaRPr lang="sl-SI" dirty="0"/>
          </a:p>
          <a:p>
            <a:endParaRPr lang="sl-SI" dirty="0" smtClean="0"/>
          </a:p>
          <a:p>
            <a:endParaRPr lang="sl-SI" dirty="0" smtClean="0"/>
          </a:p>
          <a:p>
            <a:r>
              <a:rPr lang="sl-SI" dirty="0" smtClean="0"/>
              <a:t>Nato mečejo kocko še ostali učenci. Če je prikazana celina že zasedena, meče učenec kocko še enkrat. </a:t>
            </a:r>
          </a:p>
          <a:p>
            <a:r>
              <a:rPr lang="sl-SI" dirty="0" smtClean="0"/>
              <a:t>V parih okoli zemljevida sveta pričnejo z igro. Poleg celine si postavijo pripadajoče kartice (obrnjene navzdol</a:t>
            </a:r>
            <a:r>
              <a:rPr lang="sl-SI" dirty="0" smtClean="0"/>
              <a:t>).</a:t>
            </a:r>
          </a:p>
          <a:p>
            <a:endParaRPr lang="sl-SI" dirty="0" smtClean="0"/>
          </a:p>
          <a:p>
            <a:endParaRPr lang="sl-SI" dirty="0"/>
          </a:p>
          <a:p>
            <a:endParaRPr lang="sl-SI" dirty="0" smtClean="0"/>
          </a:p>
          <a:p>
            <a:endParaRPr lang="sl-SI" dirty="0" smtClean="0"/>
          </a:p>
          <a:p>
            <a:endParaRPr lang="sl-SI" dirty="0"/>
          </a:p>
          <a:p>
            <a:endParaRPr lang="sl-SI" dirty="0" smtClean="0"/>
          </a:p>
          <a:p>
            <a:endParaRPr lang="sl-SI" dirty="0" smtClean="0"/>
          </a:p>
          <a:p>
            <a:endParaRPr lang="en-US" dirty="0"/>
          </a:p>
        </p:txBody>
      </p:sp>
      <p:sp>
        <p:nvSpPr>
          <p:cNvPr id="9" name="Espace réservé du texte 8"/>
          <p:cNvSpPr>
            <a:spLocks noGrp="1"/>
          </p:cNvSpPr>
          <p:nvPr>
            <p:ph type="body" sz="quarter" idx="22"/>
          </p:nvPr>
        </p:nvSpPr>
        <p:spPr/>
        <p:txBody>
          <a:bodyPr/>
          <a:lstStyle/>
          <a:p>
            <a:r>
              <a:rPr lang="sl-SI" dirty="0" err="1" smtClean="0"/>
              <a:t>Numbers</a:t>
            </a:r>
            <a:endParaRPr lang="en-US" dirty="0"/>
          </a:p>
        </p:txBody>
      </p:sp>
      <p:sp>
        <p:nvSpPr>
          <p:cNvPr id="10" name="Espace réservé du numéro de diapositive 9"/>
          <p:cNvSpPr>
            <a:spLocks noGrp="1"/>
          </p:cNvSpPr>
          <p:nvPr>
            <p:ph type="sldNum" sz="quarter" idx="25"/>
          </p:nvPr>
        </p:nvSpPr>
        <p:spPr/>
        <p:txBody>
          <a:bodyPr/>
          <a:lstStyle/>
          <a:p>
            <a:fld id="{D57F1E4F-1CFF-5643-939E-217C01CDF565}" type="slidenum">
              <a:rPr lang="en-US" smtClean="0"/>
              <a:pPr/>
              <a:t>1</a:t>
            </a:fld>
            <a:endParaRPr lang="en-US" dirty="0"/>
          </a:p>
        </p:txBody>
      </p:sp>
      <p:pic>
        <p:nvPicPr>
          <p:cNvPr id="11" name="Slika 10" descr="C:\Users\milan\AppData\Local\Microsoft\Windows\INetCache\Content.Word\IMG_2274.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1155" y="4161379"/>
            <a:ext cx="1001217" cy="724120"/>
          </a:xfrm>
          <a:prstGeom prst="rect">
            <a:avLst/>
          </a:prstGeom>
          <a:noFill/>
          <a:ln>
            <a:noFill/>
          </a:ln>
        </p:spPr>
      </p:pic>
      <p:pic>
        <p:nvPicPr>
          <p:cNvPr id="12" name="Slika 11" descr="C:\Users\milan\AppData\Local\Microsoft\Windows\INetCache\Content.Word\IMG_227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1155" y="5163945"/>
            <a:ext cx="1293640" cy="777760"/>
          </a:xfrm>
          <a:prstGeom prst="rect">
            <a:avLst/>
          </a:prstGeom>
          <a:noFill/>
          <a:ln>
            <a:noFill/>
          </a:ln>
        </p:spPr>
      </p:pic>
      <p:pic>
        <p:nvPicPr>
          <p:cNvPr id="13" name="Slika 12"/>
          <p:cNvPicPr/>
          <p:nvPr/>
        </p:nvPicPr>
        <p:blipFill rotWithShape="1">
          <a:blip r:embed="rId4"/>
          <a:srcRect l="31913" t="37301" r="40473" b="7672"/>
          <a:stretch/>
        </p:blipFill>
        <p:spPr bwMode="auto">
          <a:xfrm>
            <a:off x="4782606" y="5965630"/>
            <a:ext cx="471209" cy="511253"/>
          </a:xfrm>
          <a:prstGeom prst="rect">
            <a:avLst/>
          </a:prstGeom>
          <a:ln>
            <a:noFill/>
          </a:ln>
          <a:extLst>
            <a:ext uri="{53640926-AAD7-44D8-BBD7-CCE9431645EC}">
              <a14:shadowObscured xmlns:a14="http://schemas.microsoft.com/office/drawing/2010/main"/>
            </a:ext>
          </a:extLst>
        </p:spPr>
      </p:pic>
      <p:pic>
        <p:nvPicPr>
          <p:cNvPr id="14" name="Slika 13"/>
          <p:cNvPicPr/>
          <p:nvPr/>
        </p:nvPicPr>
        <p:blipFill rotWithShape="1">
          <a:blip r:embed="rId5"/>
          <a:srcRect l="38361" t="40741" r="37332" b="11111"/>
          <a:stretch/>
        </p:blipFill>
        <p:spPr bwMode="auto">
          <a:xfrm>
            <a:off x="5324984" y="5979918"/>
            <a:ext cx="384693" cy="496965"/>
          </a:xfrm>
          <a:prstGeom prst="rect">
            <a:avLst/>
          </a:prstGeom>
          <a:ln>
            <a:noFill/>
          </a:ln>
          <a:extLst>
            <a:ext uri="{53640926-AAD7-44D8-BBD7-CCE9431645EC}">
              <a14:shadowObscured xmlns:a14="http://schemas.microsoft.com/office/drawing/2010/main"/>
            </a:ext>
          </a:extLst>
        </p:spPr>
      </p:pic>
      <p:pic>
        <p:nvPicPr>
          <p:cNvPr id="15" name="Slika 14" descr="C:\Users\milan\AppData\Local\Microsoft\Windows\INetCache\Content.Word\IMG_2281.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89455" y="7429258"/>
            <a:ext cx="992917" cy="700535"/>
          </a:xfrm>
          <a:prstGeom prst="rect">
            <a:avLst/>
          </a:prstGeom>
          <a:noFill/>
          <a:ln>
            <a:noFill/>
          </a:ln>
        </p:spPr>
      </p:pic>
      <p:pic>
        <p:nvPicPr>
          <p:cNvPr id="16" name="Slika 15" descr="C:\Users\milan\AppData\Local\Microsoft\Windows\INetCache\Content.Word\IMG_2284.jpg"/>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89455" y="8881725"/>
            <a:ext cx="1007775" cy="628409"/>
          </a:xfrm>
          <a:prstGeom prst="rect">
            <a:avLst/>
          </a:prstGeom>
          <a:noFill/>
          <a:ln>
            <a:noFill/>
          </a:ln>
        </p:spPr>
      </p:pic>
    </p:spTree>
    <p:extLst>
      <p:ext uri="{BB962C8B-B14F-4D97-AF65-F5344CB8AC3E}">
        <p14:creationId xmlns:p14="http://schemas.microsoft.com/office/powerpoint/2010/main" val="2219322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21"/>
          </p:nvPr>
        </p:nvSpPr>
        <p:spPr/>
        <p:txBody>
          <a:bodyPr/>
          <a:lstStyle/>
          <a:p>
            <a:r>
              <a:rPr lang="sl-SI" dirty="0"/>
              <a:t>Vsak učenec v paru izbere zgornjo kartico, jo obrne, prebere in reši nalogo. Naloge učenci rešujejo s flomastri na kartice. </a:t>
            </a:r>
            <a:endParaRPr lang="sl-SI" dirty="0" smtClean="0"/>
          </a:p>
          <a:p>
            <a:endParaRPr lang="sl-SI" dirty="0"/>
          </a:p>
          <a:p>
            <a:endParaRPr lang="sl-SI" dirty="0" smtClean="0"/>
          </a:p>
          <a:p>
            <a:endParaRPr lang="sl-SI" dirty="0"/>
          </a:p>
          <a:p>
            <a:r>
              <a:rPr lang="sl-SI" dirty="0" smtClean="0"/>
              <a:t>Rešeno </a:t>
            </a:r>
            <a:r>
              <a:rPr lang="sl-SI" dirty="0"/>
              <a:t>kartico si položi na rob mize (rešitve se preverijo na koncu igre). </a:t>
            </a:r>
            <a:endParaRPr lang="sl-SI" dirty="0" smtClean="0"/>
          </a:p>
          <a:p>
            <a:endParaRPr lang="sl-SI" dirty="0"/>
          </a:p>
          <a:p>
            <a:endParaRPr lang="sl-SI" dirty="0" smtClean="0"/>
          </a:p>
          <a:p>
            <a:endParaRPr lang="sl-SI" dirty="0" smtClean="0"/>
          </a:p>
          <a:p>
            <a:pPr marL="0" indent="0">
              <a:buNone/>
            </a:pPr>
            <a:endParaRPr lang="sl-SI" dirty="0"/>
          </a:p>
          <a:p>
            <a:r>
              <a:rPr lang="sl-SI" dirty="0"/>
              <a:t>Ko oba učenca v paru rešita nalogo, enak postopek ponovita z drugo kartico</a:t>
            </a:r>
            <a:r>
              <a:rPr lang="sl-SI" dirty="0" smtClean="0"/>
              <a:t>.</a:t>
            </a:r>
          </a:p>
          <a:p>
            <a:endParaRPr lang="sl-SI" dirty="0"/>
          </a:p>
          <a:p>
            <a:endParaRPr lang="sl-SI" dirty="0" smtClean="0"/>
          </a:p>
          <a:p>
            <a:pPr marL="0" indent="0">
              <a:buNone/>
            </a:pPr>
            <a:endParaRPr lang="sl-SI" dirty="0" smtClean="0"/>
          </a:p>
          <a:p>
            <a:r>
              <a:rPr lang="sl-SI" dirty="0" smtClean="0"/>
              <a:t>Ko </a:t>
            </a:r>
            <a:r>
              <a:rPr lang="sl-SI" dirty="0"/>
              <a:t>rešita vseh deset nalog, zaprosita učitelja za rešitve. </a:t>
            </a:r>
            <a:endParaRPr lang="sl-SI" dirty="0" smtClean="0"/>
          </a:p>
          <a:p>
            <a:endParaRPr lang="sl-SI" dirty="0"/>
          </a:p>
          <a:p>
            <a:endParaRPr lang="sl-SI" dirty="0" smtClean="0"/>
          </a:p>
          <a:p>
            <a:endParaRPr lang="sl-SI" dirty="0"/>
          </a:p>
          <a:p>
            <a:pPr marL="0" indent="0">
              <a:buNone/>
            </a:pPr>
            <a:endParaRPr lang="sl-SI" dirty="0"/>
          </a:p>
          <a:p>
            <a:r>
              <a:rPr lang="sl-SI" dirty="0"/>
              <a:t>Vsak učenec dobi rešitve svojega nasprotnika.</a:t>
            </a:r>
          </a:p>
          <a:p>
            <a:r>
              <a:rPr lang="sl-SI" dirty="0"/>
              <a:t>Vsaka pravilno rešena naloga šteje 1 točko. </a:t>
            </a:r>
          </a:p>
          <a:p>
            <a:r>
              <a:rPr lang="sl-SI" dirty="0"/>
              <a:t>Preštejeta točke in ugotovita, kdo je zmagovalec.</a:t>
            </a:r>
          </a:p>
          <a:p>
            <a:r>
              <a:rPr lang="sl-SI" dirty="0"/>
              <a:t>Igro lahko nadaljujeta z drugimi celinami. </a:t>
            </a:r>
          </a:p>
          <a:p>
            <a:endParaRPr lang="sl-SI" dirty="0"/>
          </a:p>
          <a:p>
            <a:endParaRPr lang="en-US" dirty="0"/>
          </a:p>
        </p:txBody>
      </p:sp>
      <p:sp>
        <p:nvSpPr>
          <p:cNvPr id="3" name="Espace réservé du numéro de diapositive 2"/>
          <p:cNvSpPr>
            <a:spLocks noGrp="1"/>
          </p:cNvSpPr>
          <p:nvPr>
            <p:ph type="sldNum" sz="quarter" idx="24"/>
          </p:nvPr>
        </p:nvSpPr>
        <p:spPr/>
        <p:txBody>
          <a:bodyPr/>
          <a:lstStyle/>
          <a:p>
            <a:fld id="{D57F1E4F-1CFF-5643-939E-217C01CDF565}" type="slidenum">
              <a:rPr lang="en-US" smtClean="0"/>
              <a:pPr/>
              <a:t>2</a:t>
            </a:fld>
            <a:endParaRPr lang="en-US" dirty="0"/>
          </a:p>
        </p:txBody>
      </p:sp>
      <p:pic>
        <p:nvPicPr>
          <p:cNvPr id="4" name="Slika 3" descr="C:\Users\milan\AppData\Local\Microsoft\Windows\INetCache\Content.Word\IMG_2288.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5757" y="1451413"/>
            <a:ext cx="1294738" cy="687122"/>
          </a:xfrm>
          <a:prstGeom prst="rect">
            <a:avLst/>
          </a:prstGeom>
          <a:noFill/>
          <a:ln>
            <a:noFill/>
          </a:ln>
        </p:spPr>
      </p:pic>
      <p:pic>
        <p:nvPicPr>
          <p:cNvPr id="5" name="Slika 4" descr="C:\Users\milan\AppData\Local\Microsoft\Windows\INetCache\Content.Word\IMG_2291.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5757" y="2446454"/>
            <a:ext cx="1313063" cy="829830"/>
          </a:xfrm>
          <a:prstGeom prst="rect">
            <a:avLst/>
          </a:prstGeom>
          <a:noFill/>
          <a:ln>
            <a:noFill/>
          </a:ln>
        </p:spPr>
      </p:pic>
      <p:pic>
        <p:nvPicPr>
          <p:cNvPr id="6" name="Slika 5" descr="C:\Users\milan\AppData\Local\Microsoft\Windows\INetCache\Content.Word\IMG_2294.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95756" y="3655733"/>
            <a:ext cx="1044023" cy="661665"/>
          </a:xfrm>
          <a:prstGeom prst="rect">
            <a:avLst/>
          </a:prstGeom>
          <a:noFill/>
          <a:ln>
            <a:noFill/>
          </a:ln>
        </p:spPr>
      </p:pic>
      <p:pic>
        <p:nvPicPr>
          <p:cNvPr id="7" name="Slika 6" descr="C:\Users\milan\AppData\Local\Microsoft\Windows\INetCache\Content.Word\IMG_2293.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83730" y="3655733"/>
            <a:ext cx="1094108" cy="661665"/>
          </a:xfrm>
          <a:prstGeom prst="rect">
            <a:avLst/>
          </a:prstGeom>
          <a:noFill/>
          <a:ln>
            <a:noFill/>
          </a:ln>
        </p:spPr>
      </p:pic>
      <p:pic>
        <p:nvPicPr>
          <p:cNvPr id="8" name="Slika 7" descr="C:\Users\milan\AppData\Local\Microsoft\Windows\INetCache\Content.Word\IMG_2296.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15696" y="4689191"/>
            <a:ext cx="1254860" cy="858668"/>
          </a:xfrm>
          <a:prstGeom prst="rect">
            <a:avLst/>
          </a:prstGeom>
          <a:noFill/>
          <a:ln>
            <a:noFill/>
          </a:ln>
        </p:spPr>
      </p:pic>
    </p:spTree>
    <p:extLst>
      <p:ext uri="{BB962C8B-B14F-4D97-AF65-F5344CB8AC3E}">
        <p14:creationId xmlns:p14="http://schemas.microsoft.com/office/powerpoint/2010/main" val="3355545858"/>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Rouge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maths en jeu 1">
      <a:majorFont>
        <a:latin typeface="Agent Orange"/>
        <a:ea typeface=""/>
        <a:cs typeface=""/>
      </a:majorFont>
      <a:minorFont>
        <a:latin typeface="Calibri Light"/>
        <a:ea typeface=""/>
        <a:cs typeface=""/>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1239</TotalTime>
  <Words>330</Words>
  <Application>Microsoft Office PowerPoint</Application>
  <PresentationFormat>Po meri</PresentationFormat>
  <Paragraphs>67</Paragraphs>
  <Slides>2</Slides>
  <Notes>0</Notes>
  <HiddenSlides>0</HiddenSlides>
  <MMClips>0</MMClips>
  <ScaleCrop>false</ScaleCrop>
  <HeadingPairs>
    <vt:vector size="4" baseType="variant">
      <vt:variant>
        <vt:lpstr>Tema</vt:lpstr>
      </vt:variant>
      <vt:variant>
        <vt:i4>1</vt:i4>
      </vt:variant>
      <vt:variant>
        <vt:lpstr>Naslovi diapozitivov</vt:lpstr>
      </vt:variant>
      <vt:variant>
        <vt:i4>2</vt:i4>
      </vt:variant>
    </vt:vector>
  </HeadingPairs>
  <TitlesOfParts>
    <vt:vector size="3" baseType="lpstr">
      <vt:lpstr>Brin</vt:lpstr>
      <vt:lpstr>Od pola do pola</vt:lpstr>
      <vt:lpstr>PowerPointova predstavitev</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Fanny Zeiger</dc:creator>
  <cp:lastModifiedBy>milan</cp:lastModifiedBy>
  <cp:revision>92</cp:revision>
  <dcterms:created xsi:type="dcterms:W3CDTF">2017-10-14T19:14:33Z</dcterms:created>
  <dcterms:modified xsi:type="dcterms:W3CDTF">2018-04-11T19:27:39Z</dcterms:modified>
</cp:coreProperties>
</file>