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
  </p:notesMasterIdLst>
  <p:handoutMasterIdLst>
    <p:handoutMasterId r:id="rId5"/>
  </p:handoutMasterIdLst>
  <p:sldIdLst>
    <p:sldId id="256" r:id="rId2"/>
    <p:sldId id="257"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67">
          <p15:clr>
            <a:srgbClr val="A4A3A4"/>
          </p15:clr>
        </p15:guide>
        <p15:guide id="2" pos="238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80" d="100"/>
          <a:sy n="180" d="100"/>
        </p:scale>
        <p:origin x="12" y="4932"/>
      </p:cViewPr>
      <p:guideLst>
        <p:guide orient="horz" pos="3367"/>
        <p:guide pos="2381"/>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 xmlns:a16="http://schemas.microsoft.com/office/drawing/2014/main" id="{8B1C6C54-C216-4118-B4B3-E2B1446126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 xmlns:a16="http://schemas.microsoft.com/office/drawing/2014/main" id="{D52F1024-0902-4A28-B018-E927894339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6CB286-0C48-4E26-8CBB-B2511F2A895F}" type="datetimeFigureOut">
              <a:rPr lang="fr-FR" smtClean="0"/>
              <a:t>09/04/2018</a:t>
            </a:fld>
            <a:endParaRPr lang="fr-FR"/>
          </a:p>
        </p:txBody>
      </p:sp>
      <p:sp>
        <p:nvSpPr>
          <p:cNvPr id="4" name="Espace réservé du pied de page 3">
            <a:extLst>
              <a:ext uri="{FF2B5EF4-FFF2-40B4-BE49-F238E27FC236}">
                <a16:creationId xmlns="" xmlns:a16="http://schemas.microsoft.com/office/drawing/2014/main" id="{1DF87E1A-C2B5-4BDE-83EF-2E78796976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 xmlns:a16="http://schemas.microsoft.com/office/drawing/2014/main" id="{536B47DC-95FF-49BE-AD86-DE879790448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4B11EE-61AC-4FA5-852C-50A70BE2097B}" type="slidenum">
              <a:rPr lang="fr-FR" smtClean="0"/>
              <a:t>‹#›</a:t>
            </a:fld>
            <a:endParaRPr lang="fr-FR"/>
          </a:p>
        </p:txBody>
      </p:sp>
    </p:spTree>
    <p:extLst>
      <p:ext uri="{BB962C8B-B14F-4D97-AF65-F5344CB8AC3E}">
        <p14:creationId xmlns:p14="http://schemas.microsoft.com/office/powerpoint/2010/main" val="15805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0D298-3A1B-4EC6-827A-AF1D87329BA8}" type="datetimeFigureOut">
              <a:rPr lang="fr-FR" smtClean="0"/>
              <a:t>09/04/2018</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7997E-8F54-441B-B8ED-B11C7F0FA665}" type="slidenum">
              <a:rPr lang="fr-FR" smtClean="0"/>
              <a:t>‹#›</a:t>
            </a:fld>
            <a:endParaRPr lang="fr-FR"/>
          </a:p>
        </p:txBody>
      </p:sp>
    </p:spTree>
    <p:extLst>
      <p:ext uri="{BB962C8B-B14F-4D97-AF65-F5344CB8AC3E}">
        <p14:creationId xmlns:p14="http://schemas.microsoft.com/office/powerpoint/2010/main" val="10141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esson plan p1">
    <p:spTree>
      <p:nvGrpSpPr>
        <p:cNvPr id="1" name=""/>
        <p:cNvGrpSpPr/>
        <p:nvPr/>
      </p:nvGrpSpPr>
      <p:grpSpPr>
        <a:xfrm>
          <a:off x="0" y="0"/>
          <a:ext cx="0" cy="0"/>
          <a:chOff x="0" y="0"/>
          <a:chExt cx="0" cy="0"/>
        </a:xfrm>
      </p:grpSpPr>
      <p:sp>
        <p:nvSpPr>
          <p:cNvPr id="3" name="Rectangle : coins arrondis 2">
            <a:extLst>
              <a:ext uri="{FF2B5EF4-FFF2-40B4-BE49-F238E27FC236}">
                <a16:creationId xmlns="" xmlns:a16="http://schemas.microsoft.com/office/drawing/2014/main" id="{E4BD08B8-7216-43D3-8CB5-F342DD4AE3E4}"/>
              </a:ext>
            </a:extLst>
          </p:cNvPr>
          <p:cNvSpPr/>
          <p:nvPr userDrawn="1"/>
        </p:nvSpPr>
        <p:spPr>
          <a:xfrm>
            <a:off x="1619112" y="229703"/>
            <a:ext cx="4365473" cy="681701"/>
          </a:xfrm>
          <a:prstGeom prst="roundRect">
            <a:avLst/>
          </a:prstGeom>
          <a:solidFill>
            <a:schemeClr val="accent6">
              <a:lumMod val="50000"/>
            </a:schemeClr>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accent1"/>
          </a:fontRef>
        </p:style>
        <p:txBody>
          <a:bodyPr rtlCol="0" anchor="ctr"/>
          <a:lstStyle/>
          <a:p>
            <a:pPr algn="ctr"/>
            <a:endParaRPr lang="fr-FR"/>
          </a:p>
        </p:txBody>
      </p:sp>
      <p:sp>
        <p:nvSpPr>
          <p:cNvPr id="2" name="Titre 1">
            <a:extLst>
              <a:ext uri="{FF2B5EF4-FFF2-40B4-BE49-F238E27FC236}">
                <a16:creationId xmlns="" xmlns:a16="http://schemas.microsoft.com/office/drawing/2014/main" id="{573EEA2C-EAD6-44B4-B99C-828C654AA7E1}"/>
              </a:ext>
            </a:extLst>
          </p:cNvPr>
          <p:cNvSpPr>
            <a:spLocks noGrp="1"/>
          </p:cNvSpPr>
          <p:nvPr>
            <p:ph type="title" hasCustomPrompt="1"/>
          </p:nvPr>
        </p:nvSpPr>
        <p:spPr>
          <a:xfrm>
            <a:off x="1619113" y="229703"/>
            <a:ext cx="4365472" cy="681701"/>
          </a:xfrm>
        </p:spPr>
        <p:txBody>
          <a:bodyPr anchor="ctr" anchorCtr="0">
            <a:noAutofit/>
          </a:bodyPr>
          <a:lstStyle>
            <a:lvl1pPr algn="ctr">
              <a:defRPr sz="2000">
                <a:solidFill>
                  <a:schemeClr val="bg1"/>
                </a:solidFill>
                <a:effectLst>
                  <a:outerShdw blurRad="38100" dist="38100" dir="2700000" algn="tl">
                    <a:srgbClr val="000000">
                      <a:alpha val="43137"/>
                    </a:srgbClr>
                  </a:outerShdw>
                </a:effectLst>
              </a:defRPr>
            </a:lvl1pPr>
          </a:lstStyle>
          <a:p>
            <a:r>
              <a:rPr lang="fr-FR" dirty="0"/>
              <a:t>Clic &amp; </a:t>
            </a:r>
            <a:r>
              <a:rPr lang="fr-FR" dirty="0" err="1"/>
              <a:t>write</a:t>
            </a:r>
            <a:r>
              <a:rPr lang="fr-FR" dirty="0"/>
              <a:t> the </a:t>
            </a:r>
            <a:r>
              <a:rPr lang="fr-FR" dirty="0" err="1"/>
              <a:t>title</a:t>
            </a:r>
            <a:endParaRPr lang="fr-FR" dirty="0"/>
          </a:p>
        </p:txBody>
      </p:sp>
      <p:sp>
        <p:nvSpPr>
          <p:cNvPr id="7" name="Espace réservé du texte 6">
            <a:extLst>
              <a:ext uri="{FF2B5EF4-FFF2-40B4-BE49-F238E27FC236}">
                <a16:creationId xmlns="" xmlns:a16="http://schemas.microsoft.com/office/drawing/2014/main" id="{5BFEBB9E-6AB1-4D36-8C10-F3821AE4572B}"/>
              </a:ext>
            </a:extLst>
          </p:cNvPr>
          <p:cNvSpPr>
            <a:spLocks noGrp="1"/>
          </p:cNvSpPr>
          <p:nvPr>
            <p:ph type="body" sz="quarter" idx="13" hasCustomPrompt="1"/>
          </p:nvPr>
        </p:nvSpPr>
        <p:spPr>
          <a:xfrm>
            <a:off x="599656" y="1254263"/>
            <a:ext cx="900000" cy="409506"/>
          </a:xfrm>
        </p:spPr>
        <p:txBody>
          <a:bodyPr>
            <a:normAutofit/>
          </a:bodyPr>
          <a:lstStyle>
            <a:lvl1pPr>
              <a:defRPr/>
            </a:lvl1pPr>
          </a:lstStyle>
          <a:p>
            <a:pPr lvl="0"/>
            <a:r>
              <a:rPr lang="fr-FR" dirty="0"/>
              <a:t>Class </a:t>
            </a:r>
            <a:r>
              <a:rPr lang="fr-FR" dirty="0" err="1"/>
              <a:t>level</a:t>
            </a:r>
            <a:endParaRPr lang="fr-FR" dirty="0"/>
          </a:p>
        </p:txBody>
      </p:sp>
      <p:sp>
        <p:nvSpPr>
          <p:cNvPr id="10" name="Espace réservé du texte 9">
            <a:extLst>
              <a:ext uri="{FF2B5EF4-FFF2-40B4-BE49-F238E27FC236}">
                <a16:creationId xmlns="" xmlns:a16="http://schemas.microsoft.com/office/drawing/2014/main" id="{E1FC0A56-C6A9-4F62-8C22-E3EE3C31EA74}"/>
              </a:ext>
            </a:extLst>
          </p:cNvPr>
          <p:cNvSpPr>
            <a:spLocks noGrp="1"/>
          </p:cNvSpPr>
          <p:nvPr>
            <p:ph type="body" sz="quarter" idx="15" hasCustomPrompt="1"/>
          </p:nvPr>
        </p:nvSpPr>
        <p:spPr>
          <a:xfrm>
            <a:off x="587056" y="2042099"/>
            <a:ext cx="3164172" cy="1223156"/>
          </a:xfrm>
        </p:spPr>
        <p:txBody>
          <a:bodyPr/>
          <a:lstStyle>
            <a:lvl1pPr>
              <a:defRPr/>
            </a:lvl1pPr>
          </a:lstStyle>
          <a:p>
            <a:pPr lvl="0"/>
            <a:r>
              <a:rPr lang="fr-FR" dirty="0"/>
              <a:t>Objectives : clic &amp; </a:t>
            </a:r>
            <a:r>
              <a:rPr lang="fr-FR" dirty="0" err="1"/>
              <a:t>write</a:t>
            </a:r>
            <a:endParaRPr lang="fr-FR" dirty="0"/>
          </a:p>
        </p:txBody>
      </p:sp>
      <p:sp>
        <p:nvSpPr>
          <p:cNvPr id="14" name="Rectangle 13">
            <a:extLst>
              <a:ext uri="{FF2B5EF4-FFF2-40B4-BE49-F238E27FC236}">
                <a16:creationId xmlns="" xmlns:a16="http://schemas.microsoft.com/office/drawing/2014/main" id="{232BB46E-AC4F-40DB-A51F-8EB2C958DEA4}"/>
              </a:ext>
            </a:extLst>
          </p:cNvPr>
          <p:cNvSpPr/>
          <p:nvPr userDrawn="1"/>
        </p:nvSpPr>
        <p:spPr>
          <a:xfrm>
            <a:off x="573343" y="998749"/>
            <a:ext cx="90000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spcBef>
                <a:spcPts val="0"/>
              </a:spcBef>
            </a:pPr>
            <a:endParaRPr lang="fr-FR" dirty="0"/>
          </a:p>
        </p:txBody>
      </p:sp>
      <p:sp>
        <p:nvSpPr>
          <p:cNvPr id="15" name="Rectangle 14">
            <a:extLst>
              <a:ext uri="{FF2B5EF4-FFF2-40B4-BE49-F238E27FC236}">
                <a16:creationId xmlns="" xmlns:a16="http://schemas.microsoft.com/office/drawing/2014/main" id="{1DF03339-A18E-4B66-BD02-D8219C5C14A2}"/>
              </a:ext>
            </a:extLst>
          </p:cNvPr>
          <p:cNvSpPr/>
          <p:nvPr userDrawn="1"/>
        </p:nvSpPr>
        <p:spPr>
          <a:xfrm>
            <a:off x="1609533" y="1008187"/>
            <a:ext cx="90958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a:extLst>
              <a:ext uri="{FF2B5EF4-FFF2-40B4-BE49-F238E27FC236}">
                <a16:creationId xmlns="" xmlns:a16="http://schemas.microsoft.com/office/drawing/2014/main" id="{A81FDD0A-267D-402D-BE24-E9D7BBC73A6E}"/>
              </a:ext>
            </a:extLst>
          </p:cNvPr>
          <p:cNvSpPr/>
          <p:nvPr userDrawn="1"/>
        </p:nvSpPr>
        <p:spPr>
          <a:xfrm>
            <a:off x="2655302" y="1014224"/>
            <a:ext cx="2658245" cy="667811"/>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Espace réservé du texte 6">
            <a:extLst>
              <a:ext uri="{FF2B5EF4-FFF2-40B4-BE49-F238E27FC236}">
                <a16:creationId xmlns="" xmlns:a16="http://schemas.microsoft.com/office/drawing/2014/main" id="{21BB1204-9251-47C6-AC69-85376C2E1CAA}"/>
              </a:ext>
            </a:extLst>
          </p:cNvPr>
          <p:cNvSpPr>
            <a:spLocks noGrp="1"/>
          </p:cNvSpPr>
          <p:nvPr>
            <p:ph type="body" sz="quarter" idx="16" hasCustomPrompt="1"/>
          </p:nvPr>
        </p:nvSpPr>
        <p:spPr>
          <a:xfrm>
            <a:off x="1619113" y="1249859"/>
            <a:ext cx="900000" cy="423154"/>
          </a:xfrm>
        </p:spPr>
        <p:txBody>
          <a:bodyPr>
            <a:normAutofit/>
          </a:bodyPr>
          <a:lstStyle>
            <a:lvl1pPr>
              <a:defRPr/>
            </a:lvl1pPr>
          </a:lstStyle>
          <a:p>
            <a:pPr lvl="0"/>
            <a:r>
              <a:rPr lang="fr-FR" dirty="0"/>
              <a:t>Duration </a:t>
            </a:r>
          </a:p>
        </p:txBody>
      </p:sp>
      <p:sp>
        <p:nvSpPr>
          <p:cNvPr id="20" name="Espace réservé du texte 6">
            <a:extLst>
              <a:ext uri="{FF2B5EF4-FFF2-40B4-BE49-F238E27FC236}">
                <a16:creationId xmlns="" xmlns:a16="http://schemas.microsoft.com/office/drawing/2014/main" id="{E9E2CB0E-9565-4AE6-9352-81E3CBA36256}"/>
              </a:ext>
            </a:extLst>
          </p:cNvPr>
          <p:cNvSpPr>
            <a:spLocks noGrp="1"/>
          </p:cNvSpPr>
          <p:nvPr>
            <p:ph type="body" sz="quarter" idx="17" hasCustomPrompt="1"/>
          </p:nvPr>
        </p:nvSpPr>
        <p:spPr>
          <a:xfrm>
            <a:off x="2673244" y="1242968"/>
            <a:ext cx="2640304" cy="423154"/>
          </a:xfrm>
        </p:spPr>
        <p:txBody>
          <a:bodyPr>
            <a:normAutofit/>
          </a:bodyPr>
          <a:lstStyle>
            <a:lvl1pPr>
              <a:spcBef>
                <a:spcPts val="0"/>
              </a:spcBef>
              <a:defRPr sz="800"/>
            </a:lvl1pPr>
          </a:lstStyle>
          <a:p>
            <a:pPr lvl="0"/>
            <a:r>
              <a:rPr lang="fr-FR" dirty="0"/>
              <a:t>Clic &amp; </a:t>
            </a:r>
            <a:r>
              <a:rPr lang="fr-FR" dirty="0" err="1"/>
              <a:t>write</a:t>
            </a:r>
            <a:r>
              <a:rPr lang="fr-FR" dirty="0"/>
              <a:t> : Name of </a:t>
            </a:r>
            <a:r>
              <a:rPr lang="fr-FR" dirty="0" err="1"/>
              <a:t>teacher</a:t>
            </a:r>
            <a:r>
              <a:rPr lang="fr-FR" dirty="0"/>
              <a:t>, </a:t>
            </a:r>
            <a:r>
              <a:rPr lang="fr-FR" dirty="0" err="1"/>
              <a:t>school</a:t>
            </a:r>
            <a:r>
              <a:rPr lang="fr-FR" dirty="0"/>
              <a:t> </a:t>
            </a:r>
            <a:r>
              <a:rPr lang="fr-FR" dirty="0" err="1"/>
              <a:t>name</a:t>
            </a:r>
            <a:r>
              <a:rPr lang="fr-FR" dirty="0"/>
              <a:t>, </a:t>
            </a:r>
            <a:r>
              <a:rPr lang="fr-FR" dirty="0" err="1"/>
              <a:t>town</a:t>
            </a:r>
            <a:r>
              <a:rPr lang="fr-FR" dirty="0"/>
              <a:t>, country, email </a:t>
            </a:r>
            <a:r>
              <a:rPr lang="fr-FR" dirty="0" err="1"/>
              <a:t>address</a:t>
            </a:r>
            <a:endParaRPr lang="fr-FR" dirty="0"/>
          </a:p>
        </p:txBody>
      </p:sp>
      <p:sp>
        <p:nvSpPr>
          <p:cNvPr id="21" name="Espace réservé du texte 9">
            <a:extLst>
              <a:ext uri="{FF2B5EF4-FFF2-40B4-BE49-F238E27FC236}">
                <a16:creationId xmlns="" xmlns:a16="http://schemas.microsoft.com/office/drawing/2014/main" id="{1695B7F6-2187-4D22-9B7A-9471B5E9480B}"/>
              </a:ext>
            </a:extLst>
          </p:cNvPr>
          <p:cNvSpPr>
            <a:spLocks noGrp="1"/>
          </p:cNvSpPr>
          <p:nvPr>
            <p:ph type="body" sz="quarter" idx="18" hasCustomPrompt="1"/>
          </p:nvPr>
        </p:nvSpPr>
        <p:spPr>
          <a:xfrm>
            <a:off x="3881337" y="2038836"/>
            <a:ext cx="3168511" cy="1223156"/>
          </a:xfrm>
        </p:spPr>
        <p:txBody>
          <a:bodyPr/>
          <a:lstStyle>
            <a:lvl1pPr>
              <a:defRPr/>
            </a:lvl1pPr>
          </a:lstStyle>
          <a:p>
            <a:pPr lvl="0"/>
            <a:r>
              <a:rPr lang="fr-FR" dirty="0"/>
              <a:t>Materials : clic &amp; </a:t>
            </a:r>
            <a:r>
              <a:rPr lang="fr-FR" dirty="0" err="1"/>
              <a:t>write</a:t>
            </a:r>
            <a:endParaRPr lang="fr-FR" dirty="0"/>
          </a:p>
        </p:txBody>
      </p:sp>
      <p:sp>
        <p:nvSpPr>
          <p:cNvPr id="22" name="ZoneTexte 21">
            <a:extLst>
              <a:ext uri="{FF2B5EF4-FFF2-40B4-BE49-F238E27FC236}">
                <a16:creationId xmlns="" xmlns:a16="http://schemas.microsoft.com/office/drawing/2014/main" id="{A869E009-F8A6-4094-B788-7D2E4865C26C}"/>
              </a:ext>
            </a:extLst>
          </p:cNvPr>
          <p:cNvSpPr txBox="1"/>
          <p:nvPr userDrawn="1"/>
        </p:nvSpPr>
        <p:spPr>
          <a:xfrm>
            <a:off x="594740" y="1777647"/>
            <a:ext cx="1472989"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rgbClr val="002060"/>
                </a:solidFill>
              </a:rPr>
              <a:t>Objectives </a:t>
            </a:r>
          </a:p>
        </p:txBody>
      </p:sp>
      <p:sp>
        <p:nvSpPr>
          <p:cNvPr id="23" name="ZoneTexte 22">
            <a:extLst>
              <a:ext uri="{FF2B5EF4-FFF2-40B4-BE49-F238E27FC236}">
                <a16:creationId xmlns="" xmlns:a16="http://schemas.microsoft.com/office/drawing/2014/main" id="{BE6C5723-CA8A-46E5-B860-A944356FBC54}"/>
              </a:ext>
            </a:extLst>
          </p:cNvPr>
          <p:cNvSpPr txBox="1"/>
          <p:nvPr userDrawn="1"/>
        </p:nvSpPr>
        <p:spPr>
          <a:xfrm>
            <a:off x="3881337" y="1779525"/>
            <a:ext cx="1308554"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rgbClr val="002060"/>
                </a:solidFill>
              </a:rPr>
              <a:t>Materials</a:t>
            </a:r>
          </a:p>
        </p:txBody>
      </p:sp>
      <p:sp>
        <p:nvSpPr>
          <p:cNvPr id="24" name="Rectangle 23">
            <a:extLst>
              <a:ext uri="{FF2B5EF4-FFF2-40B4-BE49-F238E27FC236}">
                <a16:creationId xmlns="" xmlns:a16="http://schemas.microsoft.com/office/drawing/2014/main" id="{26F2B12F-B54B-48DC-A54E-7131EF32E500}"/>
              </a:ext>
            </a:extLst>
          </p:cNvPr>
          <p:cNvSpPr/>
          <p:nvPr userDrawn="1"/>
        </p:nvSpPr>
        <p:spPr>
          <a:xfrm>
            <a:off x="583228" y="1816543"/>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5" name="Espace réservé du texte 34">
            <a:extLst>
              <a:ext uri="{FF2B5EF4-FFF2-40B4-BE49-F238E27FC236}">
                <a16:creationId xmlns="" xmlns:a16="http://schemas.microsoft.com/office/drawing/2014/main" id="{427DB898-0B54-4FEF-8577-CBB531C8776B}"/>
              </a:ext>
            </a:extLst>
          </p:cNvPr>
          <p:cNvSpPr>
            <a:spLocks noGrp="1"/>
          </p:cNvSpPr>
          <p:nvPr>
            <p:ph type="body" sz="quarter" idx="21" hasCustomPrompt="1"/>
          </p:nvPr>
        </p:nvSpPr>
        <p:spPr>
          <a:xfrm>
            <a:off x="583557" y="3672724"/>
            <a:ext cx="6480000" cy="6598986"/>
          </a:xfrm>
        </p:spPr>
        <p:txBody>
          <a:bodyPr>
            <a:normAutofit/>
          </a:bodyPr>
          <a:lstStyle>
            <a:lvl1pPr>
              <a:defRPr sz="1100" b="0" u="sng"/>
            </a:lvl1pPr>
            <a:lvl2pPr>
              <a:defRPr i="1" u="none"/>
            </a:lvl2pPr>
          </a:lstStyle>
          <a:p>
            <a:pPr lvl="0"/>
            <a:r>
              <a:rPr lang="fr-FR" dirty="0"/>
              <a:t>Clic &amp; </a:t>
            </a:r>
            <a:r>
              <a:rPr lang="fr-FR" dirty="0" err="1"/>
              <a:t>write</a:t>
            </a:r>
            <a:r>
              <a:rPr lang="fr-FR" dirty="0"/>
              <a:t>…</a:t>
            </a:r>
          </a:p>
        </p:txBody>
      </p:sp>
      <p:sp>
        <p:nvSpPr>
          <p:cNvPr id="36" name="Rectangle 35">
            <a:extLst>
              <a:ext uri="{FF2B5EF4-FFF2-40B4-BE49-F238E27FC236}">
                <a16:creationId xmlns="" xmlns:a16="http://schemas.microsoft.com/office/drawing/2014/main" id="{F70363A5-2C64-488D-8E8A-C473BC44ADB5}"/>
              </a:ext>
            </a:extLst>
          </p:cNvPr>
          <p:cNvSpPr/>
          <p:nvPr userDrawn="1"/>
        </p:nvSpPr>
        <p:spPr>
          <a:xfrm>
            <a:off x="574677" y="3406421"/>
            <a:ext cx="6480000" cy="68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ZoneTexte 36">
            <a:extLst>
              <a:ext uri="{FF2B5EF4-FFF2-40B4-BE49-F238E27FC236}">
                <a16:creationId xmlns="" xmlns:a16="http://schemas.microsoft.com/office/drawing/2014/main" id="{758BC981-C99F-41FE-9779-5AD7EDF6DC9D}"/>
              </a:ext>
            </a:extLst>
          </p:cNvPr>
          <p:cNvSpPr txBox="1"/>
          <p:nvPr userDrawn="1"/>
        </p:nvSpPr>
        <p:spPr>
          <a:xfrm>
            <a:off x="574677" y="3381132"/>
            <a:ext cx="1472989" cy="307777"/>
          </a:xfrm>
          <a:prstGeom prst="rect">
            <a:avLst/>
          </a:prstGeom>
          <a:noFill/>
        </p:spPr>
        <p:txBody>
          <a:bodyPr wrap="square" rtlCol="0">
            <a:noAutofit/>
          </a:bodyPr>
          <a:lstStyle/>
          <a:p>
            <a:pPr marL="0" indent="0">
              <a:buFont typeface="Wingdings" panose="05000000000000000000" pitchFamily="2" charset="2"/>
              <a:buNone/>
            </a:pPr>
            <a:r>
              <a:rPr lang="fr-FR" sz="1400" b="1" u="none" dirty="0">
                <a:solidFill>
                  <a:srgbClr val="002060"/>
                </a:solidFill>
              </a:rPr>
              <a:t>Progress</a:t>
            </a:r>
            <a:r>
              <a:rPr lang="fr-FR" sz="1400" b="1" dirty="0">
                <a:solidFill>
                  <a:srgbClr val="002060"/>
                </a:solidFill>
              </a:rPr>
              <a:t>  </a:t>
            </a:r>
          </a:p>
        </p:txBody>
      </p:sp>
      <p:sp>
        <p:nvSpPr>
          <p:cNvPr id="11" name="ZoneTexte 10">
            <a:extLst>
              <a:ext uri="{FF2B5EF4-FFF2-40B4-BE49-F238E27FC236}">
                <a16:creationId xmlns="" xmlns:a16="http://schemas.microsoft.com/office/drawing/2014/main" id="{D77B0B10-3318-41AF-9424-7DA48EE71399}"/>
              </a:ext>
            </a:extLst>
          </p:cNvPr>
          <p:cNvSpPr txBox="1"/>
          <p:nvPr userDrawn="1"/>
        </p:nvSpPr>
        <p:spPr>
          <a:xfrm>
            <a:off x="573344" y="998749"/>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Class </a:t>
            </a:r>
            <a:r>
              <a:rPr lang="fr-FR" sz="1400" b="1" dirty="0" err="1">
                <a:solidFill>
                  <a:srgbClr val="002060"/>
                </a:solidFill>
              </a:rPr>
              <a:t>level</a:t>
            </a:r>
            <a:endParaRPr lang="fr-FR" sz="1400" b="1" dirty="0">
              <a:solidFill>
                <a:srgbClr val="002060"/>
              </a:solidFill>
            </a:endParaRPr>
          </a:p>
        </p:txBody>
      </p:sp>
      <p:sp>
        <p:nvSpPr>
          <p:cNvPr id="12" name="ZoneTexte 11">
            <a:extLst>
              <a:ext uri="{FF2B5EF4-FFF2-40B4-BE49-F238E27FC236}">
                <a16:creationId xmlns="" xmlns:a16="http://schemas.microsoft.com/office/drawing/2014/main" id="{A1922824-3056-4BB1-B1B7-9BB628C288F5}"/>
              </a:ext>
            </a:extLst>
          </p:cNvPr>
          <p:cNvSpPr txBox="1"/>
          <p:nvPr userDrawn="1"/>
        </p:nvSpPr>
        <p:spPr>
          <a:xfrm>
            <a:off x="1619113" y="968217"/>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Duration </a:t>
            </a:r>
          </a:p>
        </p:txBody>
      </p:sp>
      <p:sp>
        <p:nvSpPr>
          <p:cNvPr id="16" name="ZoneTexte 15">
            <a:extLst>
              <a:ext uri="{FF2B5EF4-FFF2-40B4-BE49-F238E27FC236}">
                <a16:creationId xmlns="" xmlns:a16="http://schemas.microsoft.com/office/drawing/2014/main" id="{0021D902-A9B1-41CB-8807-A00E756B78C3}"/>
              </a:ext>
            </a:extLst>
          </p:cNvPr>
          <p:cNvSpPr txBox="1"/>
          <p:nvPr userDrawn="1"/>
        </p:nvSpPr>
        <p:spPr>
          <a:xfrm>
            <a:off x="2654998" y="968217"/>
            <a:ext cx="2658550" cy="307777"/>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 </a:t>
            </a:r>
            <a:r>
              <a:rPr lang="fr-FR" sz="1400" b="1" dirty="0" err="1">
                <a:solidFill>
                  <a:srgbClr val="002060"/>
                </a:solidFill>
              </a:rPr>
              <a:t>Performed</a:t>
            </a:r>
            <a:r>
              <a:rPr lang="fr-FR" sz="1400" b="1" dirty="0">
                <a:solidFill>
                  <a:srgbClr val="002060"/>
                </a:solidFill>
              </a:rPr>
              <a:t> by : </a:t>
            </a:r>
          </a:p>
        </p:txBody>
      </p:sp>
      <p:sp>
        <p:nvSpPr>
          <p:cNvPr id="26" name="ZoneTexte 25">
            <a:extLst>
              <a:ext uri="{FF2B5EF4-FFF2-40B4-BE49-F238E27FC236}">
                <a16:creationId xmlns="" xmlns:a16="http://schemas.microsoft.com/office/drawing/2014/main" id="{F6565213-6BC8-49E4-8AA4-77743B7440FD}"/>
              </a:ext>
            </a:extLst>
          </p:cNvPr>
          <p:cNvSpPr txBox="1"/>
          <p:nvPr userDrawn="1"/>
        </p:nvSpPr>
        <p:spPr>
          <a:xfrm>
            <a:off x="574678" y="10228669"/>
            <a:ext cx="6488880"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27" name="Image 26">
            <a:extLst>
              <a:ext uri="{FF2B5EF4-FFF2-40B4-BE49-F238E27FC236}">
                <a16:creationId xmlns="" xmlns:a16="http://schemas.microsoft.com/office/drawing/2014/main" id="{F3EF7870-0407-4B2C-AAD6-72E2DEEA32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662234"/>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8" name="Rectangle 27">
            <a:extLst>
              <a:ext uri="{FF2B5EF4-FFF2-40B4-BE49-F238E27FC236}">
                <a16:creationId xmlns="" xmlns:a16="http://schemas.microsoft.com/office/drawing/2014/main" id="{D100FE20-9858-4815-8957-003496DD3FD4}"/>
              </a:ext>
            </a:extLst>
          </p:cNvPr>
          <p:cNvSpPr/>
          <p:nvPr userDrawn="1"/>
        </p:nvSpPr>
        <p:spPr>
          <a:xfrm>
            <a:off x="3881848" y="1823201"/>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a:extLst>
              <a:ext uri="{FF2B5EF4-FFF2-40B4-BE49-F238E27FC236}">
                <a16:creationId xmlns="" xmlns:a16="http://schemas.microsoft.com/office/drawing/2014/main" id="{A7EC2E93-692C-4898-8BC0-F6EDC4E6F8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9433" y="1028773"/>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Espace réservé du texte 5"/>
          <p:cNvSpPr>
            <a:spLocks noGrp="1"/>
          </p:cNvSpPr>
          <p:nvPr>
            <p:ph type="body" sz="quarter" idx="22" hasCustomPrompt="1"/>
          </p:nvPr>
        </p:nvSpPr>
        <p:spPr>
          <a:xfrm>
            <a:off x="6086119" y="230344"/>
            <a:ext cx="1020763" cy="2761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none"/>
        </p:style>
        <p:txBody>
          <a:bodyPr wrap="none" lIns="36000" tIns="36000" rIns="36000" bIns="36000" anchor="ctr" anchorCtr="0">
            <a:normAutofit/>
          </a:bodyPr>
          <a:lstStyle>
            <a:lvl1pPr marL="0" indent="0" algn="ctr">
              <a:buNone/>
              <a:defRPr sz="800" b="0" cap="none" spc="0" baseline="0">
                <a:ln w="0">
                  <a:solidFill>
                    <a:schemeClr val="bg1"/>
                  </a:solidFill>
                </a:ln>
                <a:solidFill>
                  <a:schemeClr val="tx2"/>
                </a:solidFill>
                <a:effectLst>
                  <a:reflection blurRad="6350" stA="53000" endA="300" endPos="35500" dir="5400000" sy="-90000" algn="bl" rotWithShape="0"/>
                </a:effectLst>
              </a:defRPr>
            </a:lvl1pPr>
          </a:lstStyle>
          <a:p>
            <a:pPr lvl="0"/>
            <a:r>
              <a:rPr lang="fr-FR" dirty="0" smtClean="0"/>
              <a:t>CLIC MATHS DOMAIN</a:t>
            </a:r>
            <a:endParaRPr lang="en-US" dirty="0"/>
          </a:p>
        </p:txBody>
      </p:sp>
      <p:sp>
        <p:nvSpPr>
          <p:cNvPr id="30" name="Slide Number Placeholder 5"/>
          <p:cNvSpPr>
            <a:spLocks noGrp="1"/>
          </p:cNvSpPr>
          <p:nvPr>
            <p:ph type="sldNum" sz="quarter" idx="4"/>
          </p:nvPr>
        </p:nvSpPr>
        <p:spPr bwMode="gray">
          <a:xfrm>
            <a:off x="594740" y="254877"/>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065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esson plan p2">
    <p:spTree>
      <p:nvGrpSpPr>
        <p:cNvPr id="1" name=""/>
        <p:cNvGrpSpPr/>
        <p:nvPr/>
      </p:nvGrpSpPr>
      <p:grpSpPr>
        <a:xfrm>
          <a:off x="0" y="0"/>
          <a:ext cx="0" cy="0"/>
          <a:chOff x="0" y="0"/>
          <a:chExt cx="0" cy="0"/>
        </a:xfrm>
      </p:grpSpPr>
      <p:sp>
        <p:nvSpPr>
          <p:cNvPr id="35" name="Espace réservé du texte 34">
            <a:extLst>
              <a:ext uri="{FF2B5EF4-FFF2-40B4-BE49-F238E27FC236}">
                <a16:creationId xmlns="" xmlns:a16="http://schemas.microsoft.com/office/drawing/2014/main" id="{427DB898-0B54-4FEF-8577-CBB531C8776B}"/>
              </a:ext>
            </a:extLst>
          </p:cNvPr>
          <p:cNvSpPr>
            <a:spLocks noGrp="1"/>
          </p:cNvSpPr>
          <p:nvPr>
            <p:ph type="body" sz="quarter" idx="21" hasCustomPrompt="1"/>
          </p:nvPr>
        </p:nvSpPr>
        <p:spPr>
          <a:xfrm>
            <a:off x="601663" y="986827"/>
            <a:ext cx="6480000" cy="9104025"/>
          </a:xfrm>
        </p:spPr>
        <p:txBody>
          <a:bodyPr/>
          <a:lstStyle>
            <a:lvl1pPr>
              <a:defRPr b="0" u="sng"/>
            </a:lvl1pPr>
            <a:lvl2pPr>
              <a:defRPr i="1" u="none"/>
            </a:lvl2pPr>
          </a:lstStyle>
          <a:p>
            <a:pPr lvl="0"/>
            <a:r>
              <a:rPr lang="fr-FR" dirty="0"/>
              <a:t>Clic &amp; </a:t>
            </a:r>
            <a:r>
              <a:rPr lang="fr-FR" dirty="0" err="1"/>
              <a:t>write</a:t>
            </a:r>
            <a:r>
              <a:rPr lang="fr-FR" dirty="0"/>
              <a:t> the </a:t>
            </a:r>
            <a:r>
              <a:rPr lang="fr-FR" dirty="0" err="1"/>
              <a:t>following</a:t>
            </a:r>
            <a:r>
              <a:rPr lang="fr-FR" dirty="0"/>
              <a:t> of the process…</a:t>
            </a:r>
          </a:p>
        </p:txBody>
      </p:sp>
      <p:sp>
        <p:nvSpPr>
          <p:cNvPr id="36" name="Rectangle 35">
            <a:extLst>
              <a:ext uri="{FF2B5EF4-FFF2-40B4-BE49-F238E27FC236}">
                <a16:creationId xmlns="" xmlns:a16="http://schemas.microsoft.com/office/drawing/2014/main" id="{F70363A5-2C64-488D-8E8A-C473BC44ADB5}"/>
              </a:ext>
            </a:extLst>
          </p:cNvPr>
          <p:cNvSpPr/>
          <p:nvPr userDrawn="1"/>
        </p:nvSpPr>
        <p:spPr>
          <a:xfrm>
            <a:off x="601663" y="986827"/>
            <a:ext cx="6480000" cy="911969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ZoneTexte 25">
            <a:extLst>
              <a:ext uri="{FF2B5EF4-FFF2-40B4-BE49-F238E27FC236}">
                <a16:creationId xmlns="" xmlns:a16="http://schemas.microsoft.com/office/drawing/2014/main" id="{F6565213-6BC8-49E4-8AA4-77743B7440FD}"/>
              </a:ext>
            </a:extLst>
          </p:cNvPr>
          <p:cNvSpPr txBox="1"/>
          <p:nvPr userDrawn="1"/>
        </p:nvSpPr>
        <p:spPr>
          <a:xfrm>
            <a:off x="601664" y="10106526"/>
            <a:ext cx="6479999"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10" name="Image 9">
            <a:extLst>
              <a:ext uri="{FF2B5EF4-FFF2-40B4-BE49-F238E27FC236}">
                <a16:creationId xmlns="" xmlns:a16="http://schemas.microsoft.com/office/drawing/2014/main" id="{BEF7F1B6-3DC3-45BA-932A-2F2533E3E1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408328"/>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Image 10">
            <a:extLst>
              <a:ext uri="{FF2B5EF4-FFF2-40B4-BE49-F238E27FC236}">
                <a16:creationId xmlns="" xmlns:a16="http://schemas.microsoft.com/office/drawing/2014/main" id="{46FE41A0-ACCD-4E4B-B484-CA0640693F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9423" y="164834"/>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9" name="Slide Number Placeholder 5"/>
          <p:cNvSpPr>
            <a:spLocks noGrp="1"/>
          </p:cNvSpPr>
          <p:nvPr>
            <p:ph type="sldNum" sz="quarter" idx="4"/>
          </p:nvPr>
        </p:nvSpPr>
        <p:spPr bwMode="gray">
          <a:xfrm>
            <a:off x="601663" y="267708"/>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58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5447" y="486252"/>
            <a:ext cx="5528012" cy="3527739"/>
          </a:xfrm>
        </p:spPr>
        <p:txBody>
          <a:bodyPr anchor="ctr" anchorCtr="0">
            <a:normAutofit/>
          </a:bodyPr>
          <a:lstStyle>
            <a:lvl1pPr algn="ctr">
              <a:defRPr sz="3349">
                <a:solidFill>
                  <a:srgbClr val="002060"/>
                </a:solidFill>
                <a:effectLst>
                  <a:outerShdw blurRad="38100" dist="38100" dir="2700000" algn="tl">
                    <a:srgbClr val="000000">
                      <a:alpha val="43137"/>
                    </a:srgbClr>
                  </a:outerShdw>
                </a:effectLst>
              </a:defRPr>
            </a:lvl1pPr>
          </a:lstStyle>
          <a:p>
            <a:r>
              <a:rPr lang="fr-FR" dirty="0"/>
              <a:t>Clic &amp; Write</a:t>
            </a:r>
            <a:br>
              <a:rPr lang="fr-FR" dirty="0"/>
            </a:br>
            <a:r>
              <a:rPr lang="fr-FR" dirty="0"/>
              <a:t> the Section</a:t>
            </a:r>
            <a:br>
              <a:rPr lang="fr-FR" dirty="0"/>
            </a:br>
            <a:r>
              <a:rPr lang="fr-FR" dirty="0" err="1"/>
              <a:t>title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Slide Number Placeholder 5"/>
          <p:cNvSpPr>
            <a:spLocks noGrp="1"/>
          </p:cNvSpPr>
          <p:nvPr>
            <p:ph type="sldNum" sz="quarter" idx="4"/>
          </p:nvPr>
        </p:nvSpPr>
        <p:spPr bwMode="gray">
          <a:xfrm>
            <a:off x="299139" y="7063242"/>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380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ZoneTexte 7">
            <a:extLst>
              <a:ext uri="{FF2B5EF4-FFF2-40B4-BE49-F238E27FC236}">
                <a16:creationId xmlns="" xmlns:a16="http://schemas.microsoft.com/office/drawing/2014/main" id="{BAF42468-8A01-463E-B5B2-E9D48C21A746}"/>
              </a:ext>
            </a:extLst>
          </p:cNvPr>
          <p:cNvSpPr txBox="1"/>
          <p:nvPr userDrawn="1"/>
        </p:nvSpPr>
        <p:spPr>
          <a:xfrm>
            <a:off x="1605446" y="4982465"/>
            <a:ext cx="5528012" cy="923330"/>
          </a:xfrm>
          <a:prstGeom prst="rect">
            <a:avLst/>
          </a:prstGeom>
          <a:noFill/>
        </p:spPr>
        <p:txBody>
          <a:bodyPr wrap="square" rtlCol="0">
            <a:spAutoFit/>
          </a:bodyPr>
          <a:lstStyle/>
          <a:p>
            <a:pPr algn="ctr"/>
            <a:r>
              <a:rPr lang="fr-FR" i="1" dirty="0">
                <a:solidFill>
                  <a:srgbClr val="002060"/>
                </a:solidFill>
              </a:rPr>
              <a:t>A collection of </a:t>
            </a:r>
            <a:r>
              <a:rPr lang="fr-FR" i="1" dirty="0" err="1">
                <a:solidFill>
                  <a:srgbClr val="002060"/>
                </a:solidFill>
              </a:rPr>
              <a:t>lessons</a:t>
            </a:r>
            <a:r>
              <a:rPr lang="fr-FR" i="1" dirty="0">
                <a:solidFill>
                  <a:srgbClr val="002060"/>
                </a:solidFill>
              </a:rPr>
              <a:t> or</a:t>
            </a:r>
          </a:p>
          <a:p>
            <a:pPr algn="ctr"/>
            <a:r>
              <a:rPr lang="fr-FR" i="1" dirty="0" err="1">
                <a:solidFill>
                  <a:srgbClr val="002060"/>
                </a:solidFill>
              </a:rPr>
              <a:t>didactic</a:t>
            </a:r>
            <a:r>
              <a:rPr lang="fr-FR" i="1" dirty="0">
                <a:solidFill>
                  <a:srgbClr val="002060"/>
                </a:solidFill>
              </a:rPr>
              <a:t> propositions </a:t>
            </a:r>
            <a:r>
              <a:rPr lang="fr-FR" i="1" dirty="0" err="1">
                <a:solidFill>
                  <a:srgbClr val="002060"/>
                </a:solidFill>
              </a:rPr>
              <a:t>using</a:t>
            </a:r>
            <a:r>
              <a:rPr lang="fr-FR" i="1" dirty="0">
                <a:solidFill>
                  <a:srgbClr val="002060"/>
                </a:solidFill>
              </a:rPr>
              <a:t> maths </a:t>
            </a:r>
            <a:r>
              <a:rPr lang="fr-FR" i="1" dirty="0" err="1">
                <a:solidFill>
                  <a:srgbClr val="002060"/>
                </a:solidFill>
              </a:rPr>
              <a:t>games</a:t>
            </a:r>
            <a:endParaRPr lang="fr-FR" i="1" dirty="0">
              <a:solidFill>
                <a:srgbClr val="002060"/>
              </a:solidFill>
            </a:endParaRPr>
          </a:p>
          <a:p>
            <a:pPr algn="ctr"/>
            <a:r>
              <a:rPr lang="fr-FR" i="1" dirty="0">
                <a:solidFill>
                  <a:srgbClr val="002060"/>
                </a:solidFill>
              </a:rPr>
              <a:t>for </a:t>
            </a:r>
            <a:r>
              <a:rPr lang="fr-FR" i="1" dirty="0" err="1">
                <a:solidFill>
                  <a:srgbClr val="002060"/>
                </a:solidFill>
              </a:rPr>
              <a:t>primary</a:t>
            </a:r>
            <a:r>
              <a:rPr lang="fr-FR" i="1" dirty="0">
                <a:solidFill>
                  <a:srgbClr val="002060"/>
                </a:solidFill>
              </a:rPr>
              <a:t> </a:t>
            </a:r>
            <a:r>
              <a:rPr lang="fr-FR" i="1" dirty="0" err="1">
                <a:solidFill>
                  <a:srgbClr val="002060"/>
                </a:solidFill>
              </a:rPr>
              <a:t>school</a:t>
            </a:r>
            <a:r>
              <a:rPr lang="fr-FR" i="1" dirty="0">
                <a:solidFill>
                  <a:srgbClr val="002060"/>
                </a:solidFill>
              </a:rPr>
              <a:t> </a:t>
            </a:r>
            <a:r>
              <a:rPr lang="fr-FR" i="1" dirty="0" err="1">
                <a:solidFill>
                  <a:srgbClr val="002060"/>
                </a:solidFill>
              </a:rPr>
              <a:t>teachers</a:t>
            </a:r>
            <a:endParaRPr lang="fr-FR" i="1" dirty="0">
              <a:solidFill>
                <a:srgbClr val="002060"/>
              </a:solidFill>
            </a:endParaRPr>
          </a:p>
        </p:txBody>
      </p:sp>
      <p:sp>
        <p:nvSpPr>
          <p:cNvPr id="11" name="ZoneTexte 10">
            <a:extLst>
              <a:ext uri="{FF2B5EF4-FFF2-40B4-BE49-F238E27FC236}">
                <a16:creationId xmlns="" xmlns:a16="http://schemas.microsoft.com/office/drawing/2014/main" id="{217ADF92-197F-4ED4-9752-CB5CDB2CC88B}"/>
              </a:ext>
            </a:extLst>
          </p:cNvPr>
          <p:cNvSpPr txBox="1"/>
          <p:nvPr userDrawn="1"/>
        </p:nvSpPr>
        <p:spPr>
          <a:xfrm>
            <a:off x="1433996" y="958510"/>
            <a:ext cx="5528012" cy="3093154"/>
          </a:xfrm>
          <a:prstGeom prst="rect">
            <a:avLst/>
          </a:prstGeom>
          <a:noFill/>
        </p:spPr>
        <p:txBody>
          <a:bodyPr wrap="square" rtlCol="0">
            <a:spAutoFit/>
          </a:bodyPr>
          <a:lstStyle/>
          <a:p>
            <a:pPr algn="ctr"/>
            <a:r>
              <a:rPr lang="fr-FR" sz="6500" dirty="0">
                <a:solidFill>
                  <a:srgbClr val="002060"/>
                </a:solidFill>
                <a:latin typeface="+mj-lt"/>
              </a:rPr>
              <a:t>MATHS THROUGH GAMES</a:t>
            </a:r>
          </a:p>
        </p:txBody>
      </p:sp>
      <p:pic>
        <p:nvPicPr>
          <p:cNvPr id="12" name="Image 11">
            <a:extLst>
              <a:ext uri="{FF2B5EF4-FFF2-40B4-BE49-F238E27FC236}">
                <a16:creationId xmlns="" xmlns:a16="http://schemas.microsoft.com/office/drawing/2014/main" id="{D7F3506C-F432-4D03-ABBA-193F91E043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60000">
            <a:off x="3817306" y="9373268"/>
            <a:ext cx="2520000" cy="719836"/>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Image 12">
            <a:extLst>
              <a:ext uri="{FF2B5EF4-FFF2-40B4-BE49-F238E27FC236}">
                <a16:creationId xmlns="" xmlns:a16="http://schemas.microsoft.com/office/drawing/2014/main" id="{3E287E13-2941-4B64-90B6-03315D829E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6005" y="6740941"/>
            <a:ext cx="4463991" cy="1800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6322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4">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19D56307-B3EF-4123-AC73-551D7AE1BF2C}"/>
              </a:ext>
            </a:extLst>
          </p:cNvPr>
          <p:cNvSpPr txBox="1"/>
          <p:nvPr userDrawn="1"/>
        </p:nvSpPr>
        <p:spPr>
          <a:xfrm>
            <a:off x="601664" y="10106526"/>
            <a:ext cx="6714673" cy="32657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800" dirty="0">
                <a:latin typeface="Arial Narrow" panose="020B0606020202030204" pitchFamily="34" charset="0"/>
              </a:rPr>
              <a:t>The </a:t>
            </a:r>
            <a:r>
              <a:rPr lang="fr-FR" sz="800" dirty="0" err="1">
                <a:latin typeface="Arial Narrow" panose="020B0606020202030204" pitchFamily="34" charset="0"/>
              </a:rPr>
              <a:t>Europeen</a:t>
            </a:r>
            <a:r>
              <a:rPr lang="fr-FR" sz="800" dirty="0">
                <a:latin typeface="Arial Narrow" panose="020B0606020202030204" pitchFamily="34" charset="0"/>
              </a:rPr>
              <a:t> Commission support for the production of </a:t>
            </a:r>
            <a:r>
              <a:rPr lang="fr-FR" sz="800" dirty="0" err="1">
                <a:latin typeface="Arial Narrow" panose="020B0606020202030204" pitchFamily="34" charset="0"/>
              </a:rPr>
              <a:t>this</a:t>
            </a:r>
            <a:r>
              <a:rPr lang="fr-FR" sz="800" dirty="0">
                <a:latin typeface="Arial Narrow" panose="020B0606020202030204" pitchFamily="34" charset="0"/>
              </a:rPr>
              <a:t> publication </a:t>
            </a:r>
            <a:r>
              <a:rPr lang="fr-FR" sz="800" dirty="0" err="1">
                <a:latin typeface="Arial Narrow" panose="020B0606020202030204" pitchFamily="34" charset="0"/>
              </a:rPr>
              <a:t>does</a:t>
            </a:r>
            <a:r>
              <a:rPr lang="fr-FR" sz="800" dirty="0">
                <a:latin typeface="Arial Narrow" panose="020B0606020202030204" pitchFamily="34" charset="0"/>
              </a:rPr>
              <a:t> not </a:t>
            </a:r>
            <a:r>
              <a:rPr lang="fr-FR" sz="800" dirty="0" err="1">
                <a:latin typeface="Arial Narrow" panose="020B0606020202030204" pitchFamily="34" charset="0"/>
              </a:rPr>
              <a:t>constitute</a:t>
            </a:r>
            <a:r>
              <a:rPr lang="fr-FR" sz="800" dirty="0">
                <a:latin typeface="Arial Narrow" panose="020B0606020202030204" pitchFamily="34" charset="0"/>
              </a:rPr>
              <a:t> an </a:t>
            </a:r>
            <a:r>
              <a:rPr lang="fr-FR" sz="800" dirty="0" err="1">
                <a:latin typeface="Arial Narrow" panose="020B0606020202030204" pitchFamily="34" charset="0"/>
              </a:rPr>
              <a:t>endorsement</a:t>
            </a:r>
            <a:r>
              <a:rPr lang="fr-FR" sz="800" dirty="0">
                <a:latin typeface="Arial Narrow" panose="020B0606020202030204" pitchFamily="34" charset="0"/>
              </a:rPr>
              <a:t> of the contentes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reflects</a:t>
            </a:r>
            <a:r>
              <a:rPr lang="fr-FR" sz="800" dirty="0">
                <a:latin typeface="Arial Narrow" panose="020B0606020202030204" pitchFamily="34" charset="0"/>
              </a:rPr>
              <a:t> the </a:t>
            </a:r>
            <a:r>
              <a:rPr lang="fr-FR" sz="800" dirty="0" err="1">
                <a:latin typeface="Arial Narrow" panose="020B0606020202030204" pitchFamily="34" charset="0"/>
              </a:rPr>
              <a:t>views</a:t>
            </a:r>
            <a:r>
              <a:rPr lang="fr-FR" sz="800" dirty="0">
                <a:latin typeface="Arial Narrow" panose="020B0606020202030204" pitchFamily="34" charset="0"/>
              </a:rPr>
              <a:t> </a:t>
            </a:r>
            <a:r>
              <a:rPr lang="fr-FR" sz="800" dirty="0" err="1">
                <a:latin typeface="Arial Narrow" panose="020B0606020202030204" pitchFamily="34" charset="0"/>
              </a:rPr>
              <a:t>only</a:t>
            </a:r>
            <a:r>
              <a:rPr lang="fr-FR" sz="800" dirty="0">
                <a:latin typeface="Arial Narrow" panose="020B0606020202030204" pitchFamily="34" charset="0"/>
              </a:rPr>
              <a:t> of the </a:t>
            </a:r>
            <a:r>
              <a:rPr lang="fr-FR" sz="800" dirty="0" err="1">
                <a:latin typeface="Arial Narrow" panose="020B0606020202030204" pitchFamily="34" charset="0"/>
              </a:rPr>
              <a:t>authors</a:t>
            </a:r>
            <a:r>
              <a:rPr lang="fr-FR" sz="800" dirty="0">
                <a:latin typeface="Arial Narrow" panose="020B0606020202030204" pitchFamily="34" charset="0"/>
              </a:rPr>
              <a:t>, and the Commission </a:t>
            </a:r>
            <a:r>
              <a:rPr lang="fr-FR" sz="800" dirty="0" err="1">
                <a:latin typeface="Arial Narrow" panose="020B0606020202030204" pitchFamily="34" charset="0"/>
              </a:rPr>
              <a:t>cannot</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a:t>
            </a:r>
            <a:r>
              <a:rPr lang="fr-FR" sz="800" dirty="0" err="1">
                <a:latin typeface="Arial Narrow" panose="020B0606020202030204" pitchFamily="34" charset="0"/>
              </a:rPr>
              <a:t>responsible</a:t>
            </a:r>
            <a:r>
              <a:rPr lang="fr-FR" sz="800" dirty="0">
                <a:latin typeface="Arial Narrow" panose="020B0606020202030204" pitchFamily="34" charset="0"/>
              </a:rPr>
              <a:t> for </a:t>
            </a:r>
            <a:r>
              <a:rPr lang="fr-FR" sz="800" dirty="0" err="1">
                <a:latin typeface="Arial Narrow" panose="020B0606020202030204" pitchFamily="34" charset="0"/>
              </a:rPr>
              <a:t>any</a:t>
            </a:r>
            <a:r>
              <a:rPr lang="fr-FR" sz="800" dirty="0">
                <a:latin typeface="Arial Narrow" panose="020B0606020202030204" pitchFamily="34" charset="0"/>
              </a:rPr>
              <a:t> use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may</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made of the information </a:t>
            </a:r>
            <a:r>
              <a:rPr lang="fr-FR" sz="800" dirty="0" err="1">
                <a:latin typeface="Arial Narrow" panose="020B0606020202030204" pitchFamily="34" charset="0"/>
              </a:rPr>
              <a:t>contained</a:t>
            </a:r>
            <a:r>
              <a:rPr lang="fr-FR" sz="800" dirty="0">
                <a:latin typeface="Arial Narrow" panose="020B0606020202030204" pitchFamily="34" charset="0"/>
              </a:rPr>
              <a:t> </a:t>
            </a:r>
            <a:r>
              <a:rPr lang="fr-FR" sz="800" dirty="0" err="1">
                <a:latin typeface="Arial Narrow" panose="020B0606020202030204" pitchFamily="34" charset="0"/>
              </a:rPr>
              <a:t>therein</a:t>
            </a:r>
            <a:r>
              <a:rPr lang="fr-FR" sz="800" dirty="0">
                <a:latin typeface="Arial Narrow" panose="020B0606020202030204" pitchFamily="34" charset="0"/>
              </a:rPr>
              <a:t>.</a:t>
            </a:r>
          </a:p>
          <a:p>
            <a:pPr marL="0" indent="0">
              <a:buFont typeface="Wingdings" panose="05000000000000000000" pitchFamily="2" charset="2"/>
              <a:buNone/>
            </a:pPr>
            <a:r>
              <a:rPr lang="fr-FR" sz="800" b="1" dirty="0">
                <a:solidFill>
                  <a:srgbClr val="002060"/>
                </a:solidFill>
                <a:latin typeface="Arial Narrow" panose="020B0606020202030204" pitchFamily="34" charset="0"/>
              </a:rPr>
              <a:t>  </a:t>
            </a:r>
          </a:p>
        </p:txBody>
      </p:sp>
      <p:sp>
        <p:nvSpPr>
          <p:cNvPr id="2" name="ZoneTexte 1">
            <a:extLst>
              <a:ext uri="{FF2B5EF4-FFF2-40B4-BE49-F238E27FC236}">
                <a16:creationId xmlns="" xmlns:a16="http://schemas.microsoft.com/office/drawing/2014/main" id="{EF626B33-9B32-4C9A-ABB0-147D410F0DE9}"/>
              </a:ext>
            </a:extLst>
          </p:cNvPr>
          <p:cNvSpPr txBox="1"/>
          <p:nvPr userDrawn="1"/>
        </p:nvSpPr>
        <p:spPr>
          <a:xfrm>
            <a:off x="601664" y="975360"/>
            <a:ext cx="6408736" cy="923330"/>
          </a:xfrm>
          <a:prstGeom prst="rect">
            <a:avLst/>
          </a:prstGeom>
          <a:noFill/>
        </p:spPr>
        <p:txBody>
          <a:bodyPr wrap="square" rtlCol="0">
            <a:spAutoFit/>
          </a:bodyPr>
          <a:lstStyle/>
          <a:p>
            <a:pPr algn="ctr"/>
            <a:r>
              <a:rPr lang="fr-FR" dirty="0">
                <a:latin typeface="Times New Roman" panose="02020603050405020304" pitchFamily="18" charset="0"/>
                <a:cs typeface="Times New Roman" panose="02020603050405020304" pitchFamily="18" charset="0"/>
              </a:rPr>
              <a:t>All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productions can </a:t>
            </a:r>
            <a:r>
              <a:rPr lang="fr-FR" dirty="0" err="1">
                <a:latin typeface="Times New Roman" panose="02020603050405020304" pitchFamily="18" charset="0"/>
                <a:cs typeface="Times New Roman" panose="02020603050405020304" pitchFamily="18" charset="0"/>
              </a:rPr>
              <a:t>be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uploaded</a:t>
            </a:r>
            <a:r>
              <a:rPr lang="fr-FR" dirty="0">
                <a:latin typeface="Times New Roman" panose="02020603050405020304" pitchFamily="18" charset="0"/>
                <a:cs typeface="Times New Roman" panose="02020603050405020304" pitchFamily="18" charset="0"/>
              </a:rPr>
              <a:t> </a:t>
            </a:r>
          </a:p>
          <a:p>
            <a:pPr algn="ctr"/>
            <a:r>
              <a:rPr lang="fr-FR" dirty="0">
                <a:latin typeface="Times New Roman" panose="02020603050405020304" pitchFamily="18" charset="0"/>
                <a:cs typeface="Times New Roman" panose="02020603050405020304" pitchFamily="18" charset="0"/>
              </a:rPr>
              <a:t>on the </a:t>
            </a:r>
            <a:r>
              <a:rPr lang="fr-FR" dirty="0" err="1">
                <a:latin typeface="Times New Roman" panose="02020603050405020304" pitchFamily="18" charset="0"/>
                <a:cs typeface="Times New Roman" panose="02020603050405020304" pitchFamily="18" charset="0"/>
              </a:rPr>
              <a:t>website</a:t>
            </a:r>
            <a:r>
              <a:rPr lang="fr-FR" dirty="0">
                <a:latin typeface="Times New Roman" panose="02020603050405020304" pitchFamily="18" charset="0"/>
                <a:cs typeface="Times New Roman" panose="02020603050405020304" pitchFamily="18" charset="0"/>
              </a:rPr>
              <a:t> of the </a:t>
            </a:r>
            <a:r>
              <a:rPr lang="fr-FR" dirty="0" err="1">
                <a:latin typeface="Times New Roman" panose="02020603050405020304" pitchFamily="18" charset="0"/>
                <a:cs typeface="Times New Roman" panose="02020603050405020304" pitchFamily="18" charset="0"/>
              </a:rPr>
              <a:t>project</a:t>
            </a:r>
            <a:r>
              <a:rPr lang="fr-FR" dirty="0">
                <a:latin typeface="Times New Roman" panose="02020603050405020304" pitchFamily="18" charset="0"/>
                <a:cs typeface="Times New Roman" panose="02020603050405020304" pitchFamily="18" charset="0"/>
              </a:rPr>
              <a:t> : </a:t>
            </a:r>
          </a:p>
          <a:p>
            <a:pPr algn="ctr"/>
            <a:r>
              <a:rPr lang="fr-FR" u="sng" dirty="0">
                <a:solidFill>
                  <a:srgbClr val="00B0F0"/>
                </a:solidFill>
                <a:latin typeface="Times New Roman" panose="02020603050405020304" pitchFamily="18" charset="0"/>
                <a:cs typeface="Times New Roman" panose="02020603050405020304" pitchFamily="18" charset="0"/>
              </a:rPr>
              <a:t>www.mathensjeu.eklablog.com</a:t>
            </a:r>
            <a:r>
              <a:rPr lang="fr-F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321096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356394"/>
            <a:ext cx="1768088" cy="1034980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16878" y="-1225"/>
            <a:ext cx="1461261" cy="1068563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13395"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7748" y="973005"/>
            <a:ext cx="5525710" cy="1996943"/>
          </a:xfrm>
          <a:prstGeom prst="rect">
            <a:avLst/>
          </a:prstGeom>
        </p:spPr>
        <p:txBody>
          <a:bodyPr vert="horz" lIns="91440" tIns="45720" rIns="91440" bIns="45720" rtlCol="0" anchor="ctr" anchorCtr="1">
            <a:normAutofit/>
          </a:bodyPr>
          <a:lstStyle/>
          <a:p>
            <a:r>
              <a:rPr lang="fr-FR" dirty="0" err="1"/>
              <a:t>title</a:t>
            </a:r>
            <a:endParaRPr lang="en-US" dirty="0"/>
          </a:p>
        </p:txBody>
      </p:sp>
      <p:sp>
        <p:nvSpPr>
          <p:cNvPr id="3" name="Text Placeholder 2"/>
          <p:cNvSpPr>
            <a:spLocks noGrp="1"/>
          </p:cNvSpPr>
          <p:nvPr>
            <p:ph type="body" idx="1"/>
          </p:nvPr>
        </p:nvSpPr>
        <p:spPr>
          <a:xfrm>
            <a:off x="1605446" y="3326342"/>
            <a:ext cx="5528012" cy="6058694"/>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424739" y="9557522"/>
            <a:ext cx="710755" cy="577458"/>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605447" y="9565896"/>
            <a:ext cx="4724796" cy="569240"/>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29752" y="1228175"/>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063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889" r:id="rId4"/>
    <p:sldLayoutId id="2147483909" r:id="rId5"/>
  </p:sldLayoutIdLst>
  <p:timing>
    <p:tnLst>
      <p:par>
        <p:cTn id="1" dur="indefinite" restart="never" nodeType="tmRoot"/>
      </p:par>
    </p:tnLst>
  </p:timing>
  <p:hf hdr="0" ftr="0" dt="0"/>
  <p:txStyles>
    <p:titleStyle>
      <a:lvl1pPr algn="l" defTabSz="283510" rtl="0" eaLnBrk="1" latinLnBrk="0" hangingPunct="1">
        <a:spcBef>
          <a:spcPct val="0"/>
        </a:spcBef>
        <a:buNone/>
        <a:defRPr sz="2232" kern="1200">
          <a:solidFill>
            <a:srgbClr val="002060"/>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Font typeface="Wingdings 3" charset="2"/>
        <a:buChar char=""/>
        <a:defRPr sz="1100" b="0"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smtClean="0"/>
              <a:t>Od pola do pola</a:t>
            </a:r>
            <a:endParaRPr lang="en-US"/>
          </a:p>
        </p:txBody>
      </p:sp>
      <p:sp>
        <p:nvSpPr>
          <p:cNvPr id="3" name="Espace réservé du texte 2"/>
          <p:cNvSpPr>
            <a:spLocks noGrp="1"/>
          </p:cNvSpPr>
          <p:nvPr>
            <p:ph type="body" sz="quarter" idx="13"/>
          </p:nvPr>
        </p:nvSpPr>
        <p:spPr/>
        <p:txBody>
          <a:bodyPr>
            <a:normAutofit lnSpcReduction="10000"/>
          </a:bodyPr>
          <a:lstStyle/>
          <a:p>
            <a:r>
              <a:rPr lang="sl-SI" dirty="0" smtClean="0"/>
              <a:t>3-5 razred</a:t>
            </a:r>
            <a:endParaRPr lang="en-US" dirty="0"/>
          </a:p>
        </p:txBody>
      </p:sp>
      <p:sp>
        <p:nvSpPr>
          <p:cNvPr id="4" name="Espace réservé du texte 3"/>
          <p:cNvSpPr>
            <a:spLocks noGrp="1"/>
          </p:cNvSpPr>
          <p:nvPr>
            <p:ph type="body" sz="quarter" idx="15"/>
          </p:nvPr>
        </p:nvSpPr>
        <p:spPr/>
        <p:txBody>
          <a:bodyPr>
            <a:normAutofit fontScale="92500" lnSpcReduction="10000"/>
          </a:bodyPr>
          <a:lstStyle/>
          <a:p>
            <a:r>
              <a:rPr lang="sl-SI" dirty="0" smtClean="0"/>
              <a:t>Utrjevanje zapisa števil na različne načine</a:t>
            </a:r>
          </a:p>
          <a:p>
            <a:r>
              <a:rPr lang="sl-SI" dirty="0" smtClean="0"/>
              <a:t>Utrjevanje znanja zaporedij</a:t>
            </a:r>
          </a:p>
          <a:p>
            <a:r>
              <a:rPr lang="sl-SI" dirty="0" smtClean="0"/>
              <a:t>Bralno razumevanje</a:t>
            </a:r>
          </a:p>
          <a:p>
            <a:r>
              <a:rPr lang="sl-SI" dirty="0" smtClean="0"/>
              <a:t>Spoznavanje svetovnih zgodovinskih in geografskih dejstev in znanih osebnosti</a:t>
            </a:r>
          </a:p>
          <a:p>
            <a:r>
              <a:rPr lang="sl-SI" dirty="0" smtClean="0"/>
              <a:t>Učenje preko igre</a:t>
            </a:r>
            <a:endParaRPr lang="en-US" dirty="0"/>
          </a:p>
        </p:txBody>
      </p:sp>
      <p:sp>
        <p:nvSpPr>
          <p:cNvPr id="5" name="Espace réservé du texte 4"/>
          <p:cNvSpPr>
            <a:spLocks noGrp="1"/>
          </p:cNvSpPr>
          <p:nvPr>
            <p:ph type="body" sz="quarter" idx="16"/>
          </p:nvPr>
        </p:nvSpPr>
        <p:spPr/>
        <p:txBody>
          <a:bodyPr/>
          <a:lstStyle/>
          <a:p>
            <a:r>
              <a:rPr lang="sl-SI" dirty="0" smtClean="0"/>
              <a:t>45 min</a:t>
            </a:r>
            <a:endParaRPr lang="en-US" dirty="0"/>
          </a:p>
        </p:txBody>
      </p:sp>
      <p:sp>
        <p:nvSpPr>
          <p:cNvPr id="6" name="Espace réservé du texte 5"/>
          <p:cNvSpPr>
            <a:spLocks noGrp="1"/>
          </p:cNvSpPr>
          <p:nvPr>
            <p:ph type="body" sz="quarter" idx="17"/>
          </p:nvPr>
        </p:nvSpPr>
        <p:spPr/>
        <p:txBody>
          <a:bodyPr/>
          <a:lstStyle/>
          <a:p>
            <a:r>
              <a:rPr lang="sl-SI" dirty="0" smtClean="0"/>
              <a:t>Tina Klopčič </a:t>
            </a:r>
            <a:r>
              <a:rPr lang="sl-SI" dirty="0" err="1" smtClean="0"/>
              <a:t>Dobrić</a:t>
            </a:r>
            <a:r>
              <a:rPr lang="sl-SI" dirty="0" smtClean="0"/>
              <a:t>, OŠ Vič, Ljubljana</a:t>
            </a:r>
            <a:r>
              <a:rPr lang="sl-SI" dirty="0"/>
              <a:t>, Slovenija, os.vic@guest.arnes.si</a:t>
            </a:r>
            <a:endParaRPr lang="en-US" dirty="0"/>
          </a:p>
          <a:p>
            <a:endParaRPr lang="en-US" dirty="0"/>
          </a:p>
        </p:txBody>
      </p:sp>
      <p:sp>
        <p:nvSpPr>
          <p:cNvPr id="7" name="Espace réservé du texte 6"/>
          <p:cNvSpPr>
            <a:spLocks noGrp="1"/>
          </p:cNvSpPr>
          <p:nvPr>
            <p:ph type="body" sz="quarter" idx="18"/>
          </p:nvPr>
        </p:nvSpPr>
        <p:spPr/>
        <p:txBody>
          <a:bodyPr>
            <a:normAutofit fontScale="62500" lnSpcReduction="20000"/>
          </a:bodyPr>
          <a:lstStyle/>
          <a:p>
            <a:r>
              <a:rPr lang="sl-SI" dirty="0"/>
              <a:t>Plastificirana podlaga sveta (1x)</a:t>
            </a:r>
          </a:p>
          <a:p>
            <a:r>
              <a:rPr lang="sl-SI" dirty="0"/>
              <a:t>Plastificirane celine s fotografijami (6x)</a:t>
            </a:r>
          </a:p>
          <a:p>
            <a:r>
              <a:rPr lang="sl-SI" dirty="0"/>
              <a:t>Plastificirane igralne kartice (6 x 10)</a:t>
            </a:r>
          </a:p>
          <a:p>
            <a:r>
              <a:rPr lang="sl-SI" dirty="0"/>
              <a:t>Igralne figurice s podstavki– medved (3x) in pingvin (3x)</a:t>
            </a:r>
          </a:p>
          <a:p>
            <a:r>
              <a:rPr lang="sl-SI" dirty="0"/>
              <a:t>Igralne kocke v barvah celin (3x)</a:t>
            </a:r>
          </a:p>
          <a:p>
            <a:r>
              <a:rPr lang="sl-SI" dirty="0"/>
              <a:t>Flomastri (navadni, nealkoholni) (6x)</a:t>
            </a:r>
          </a:p>
          <a:p>
            <a:r>
              <a:rPr lang="sl-SI" dirty="0"/>
              <a:t>Rešitve </a:t>
            </a:r>
          </a:p>
          <a:p>
            <a:endParaRPr lang="en-US" dirty="0"/>
          </a:p>
        </p:txBody>
      </p:sp>
      <p:sp>
        <p:nvSpPr>
          <p:cNvPr id="8" name="Espace réservé du texte 7"/>
          <p:cNvSpPr>
            <a:spLocks noGrp="1"/>
          </p:cNvSpPr>
          <p:nvPr>
            <p:ph type="body" sz="quarter" idx="21"/>
          </p:nvPr>
        </p:nvSpPr>
        <p:spPr/>
        <p:txBody>
          <a:bodyPr>
            <a:normAutofit/>
          </a:bodyPr>
          <a:lstStyle/>
          <a:p>
            <a:r>
              <a:rPr lang="sl-SI" b="1" dirty="0" smtClean="0"/>
              <a:t>Uvodni del: </a:t>
            </a:r>
          </a:p>
          <a:p>
            <a:r>
              <a:rPr lang="sl-SI" dirty="0" smtClean="0"/>
              <a:t>Ob PPT predstavitvi z učenci ponovimo zapis števil na različne načine (s številko, z besedo, z desetiškimi enotami, s pozicijskim računalom, grafično in na številskem traku). </a:t>
            </a:r>
          </a:p>
          <a:p>
            <a:r>
              <a:rPr lang="sl-SI" dirty="0" smtClean="0"/>
              <a:t>Ponovimo tudi naraščajoča in padajoča zaporedja. </a:t>
            </a:r>
          </a:p>
          <a:p>
            <a:r>
              <a:rPr lang="sl-SI" b="1" dirty="0" smtClean="0"/>
              <a:t>Glavni del: </a:t>
            </a:r>
          </a:p>
          <a:p>
            <a:r>
              <a:rPr lang="sl-SI" dirty="0" smtClean="0"/>
              <a:t>Motivacija ob PPT – polarni medvedje živijo na Arktiki, pingvini pa na Antarktiki. Čarovnik se je z njimi poigral in jih začaral. Zbudili so se na napačnem polu. Pomagajte jim, da se vrnejo domov. Kako? Ko rešiš naloge na eni celini, se tvoja žival vrne na pravi pol. </a:t>
            </a:r>
          </a:p>
          <a:p>
            <a:r>
              <a:rPr lang="sl-SI" dirty="0" smtClean="0"/>
              <a:t>Razlaga navodil za igro.</a:t>
            </a:r>
          </a:p>
          <a:p>
            <a:r>
              <a:rPr lang="sl-SI" dirty="0"/>
              <a:t>Učenci se razdelijo v skupine po 6</a:t>
            </a:r>
            <a:r>
              <a:rPr lang="sl-SI" dirty="0" smtClean="0"/>
              <a:t>.</a:t>
            </a:r>
          </a:p>
          <a:p>
            <a:endParaRPr lang="sl-SI" dirty="0"/>
          </a:p>
          <a:p>
            <a:endParaRPr lang="sl-SI" dirty="0" smtClean="0"/>
          </a:p>
          <a:p>
            <a:endParaRPr lang="sl-SI" dirty="0" smtClean="0"/>
          </a:p>
          <a:p>
            <a:endParaRPr lang="sl-SI" dirty="0"/>
          </a:p>
          <a:p>
            <a:r>
              <a:rPr lang="sl-SI" dirty="0"/>
              <a:t>Učenci v skupini se razdelijo v tri pare. </a:t>
            </a:r>
            <a:endParaRPr lang="sl-SI" dirty="0" smtClean="0"/>
          </a:p>
          <a:p>
            <a:pPr marL="0" indent="0">
              <a:buNone/>
            </a:pPr>
            <a:endParaRPr lang="sl-SI" dirty="0" smtClean="0"/>
          </a:p>
          <a:p>
            <a:endParaRPr lang="sl-SI" dirty="0" smtClean="0"/>
          </a:p>
          <a:p>
            <a:r>
              <a:rPr lang="sl-SI" dirty="0" smtClean="0"/>
              <a:t>V </a:t>
            </a:r>
            <a:r>
              <a:rPr lang="sl-SI" dirty="0"/>
              <a:t>vsakem paru si učenca določita vlogi – medved ali pingvin. </a:t>
            </a:r>
          </a:p>
          <a:p>
            <a:r>
              <a:rPr lang="sl-SI" dirty="0"/>
              <a:t>Vsaka skupina dobi 1 podlago </a:t>
            </a:r>
            <a:r>
              <a:rPr lang="sl-SI" dirty="0" smtClean="0"/>
              <a:t>sveta, </a:t>
            </a:r>
            <a:r>
              <a:rPr lang="sl-SI" dirty="0"/>
              <a:t>6 celin, igralne kartice (6 kompletov), 6 figuric s podstavki, 3 igralne kocke (vsak par ima 1 kocko) in 6 flomastrov</a:t>
            </a:r>
            <a:r>
              <a:rPr lang="sl-SI" dirty="0" smtClean="0"/>
              <a:t>.</a:t>
            </a:r>
            <a:endParaRPr lang="sl-SI" dirty="0"/>
          </a:p>
          <a:p>
            <a:r>
              <a:rPr lang="sl-SI" dirty="0"/>
              <a:t>Eden vrže kocko in dobi celino, ki mu jo prikaže kocka. Poleg celine dobi še pripadajoče igralne kartice, flomaster in ustrezno igralno figurico.  </a:t>
            </a:r>
          </a:p>
          <a:p>
            <a:endParaRPr lang="en-US" dirty="0"/>
          </a:p>
        </p:txBody>
      </p:sp>
      <p:sp>
        <p:nvSpPr>
          <p:cNvPr id="9" name="Espace réservé du texte 8"/>
          <p:cNvSpPr>
            <a:spLocks noGrp="1"/>
          </p:cNvSpPr>
          <p:nvPr>
            <p:ph type="body" sz="quarter" idx="22"/>
          </p:nvPr>
        </p:nvSpPr>
        <p:spPr/>
        <p:txBody>
          <a:bodyPr/>
          <a:lstStyle/>
          <a:p>
            <a:r>
              <a:rPr lang="sl-SI" dirty="0" err="1" smtClean="0"/>
              <a:t>Numbers</a:t>
            </a:r>
            <a:endParaRPr lang="en-US" dirty="0"/>
          </a:p>
        </p:txBody>
      </p:sp>
      <p:sp>
        <p:nvSpPr>
          <p:cNvPr id="10" name="Espace réservé du numéro de diapositive 9"/>
          <p:cNvSpPr>
            <a:spLocks noGrp="1"/>
          </p:cNvSpPr>
          <p:nvPr>
            <p:ph type="sldNum" sz="quarter" idx="4"/>
          </p:nvPr>
        </p:nvSpPr>
        <p:spPr/>
        <p:txBody>
          <a:bodyPr/>
          <a:lstStyle/>
          <a:p>
            <a:fld id="{D57F1E4F-1CFF-5643-939E-217C01CDF565}" type="slidenum">
              <a:rPr lang="en-US" smtClean="0"/>
              <a:pPr/>
              <a:t>1</a:t>
            </a:fld>
            <a:endParaRPr lang="en-US" dirty="0"/>
          </a:p>
        </p:txBody>
      </p:sp>
      <p:pic>
        <p:nvPicPr>
          <p:cNvPr id="11" name="Slika 10" descr="C:\Users\milan\AppData\Local\Microsoft\Windows\INetCache\Content.Word\IMG_2274.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05230" y="5570969"/>
            <a:ext cx="1001217" cy="724120"/>
          </a:xfrm>
          <a:prstGeom prst="rect">
            <a:avLst/>
          </a:prstGeom>
          <a:noFill/>
          <a:ln>
            <a:noFill/>
          </a:ln>
        </p:spPr>
      </p:pic>
      <p:pic>
        <p:nvPicPr>
          <p:cNvPr id="12" name="Slika 11" descr="C:\Users\milan\AppData\Local\Microsoft\Windows\INetCache\Content.Word\IMG_227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7223" y="6574440"/>
            <a:ext cx="1293640" cy="777760"/>
          </a:xfrm>
          <a:prstGeom prst="rect">
            <a:avLst/>
          </a:prstGeom>
          <a:noFill/>
          <a:ln>
            <a:noFill/>
          </a:ln>
        </p:spPr>
      </p:pic>
      <p:pic>
        <p:nvPicPr>
          <p:cNvPr id="13" name="Slika 12"/>
          <p:cNvPicPr/>
          <p:nvPr/>
        </p:nvPicPr>
        <p:blipFill rotWithShape="1">
          <a:blip r:embed="rId4"/>
          <a:srcRect l="38361" t="40741" r="37332" b="11111"/>
          <a:stretch/>
        </p:blipFill>
        <p:spPr bwMode="auto">
          <a:xfrm>
            <a:off x="4889133" y="7390581"/>
            <a:ext cx="384693" cy="496965"/>
          </a:xfrm>
          <a:prstGeom prst="rect">
            <a:avLst/>
          </a:prstGeom>
          <a:ln>
            <a:noFill/>
          </a:ln>
          <a:extLst>
            <a:ext uri="{53640926-AAD7-44D8-BBD7-CCE9431645EC}">
              <a14:shadowObscured xmlns:a14="http://schemas.microsoft.com/office/drawing/2010/main"/>
            </a:ext>
          </a:extLst>
        </p:spPr>
      </p:pic>
      <p:pic>
        <p:nvPicPr>
          <p:cNvPr id="14" name="Slika 13"/>
          <p:cNvPicPr/>
          <p:nvPr/>
        </p:nvPicPr>
        <p:blipFill rotWithShape="1">
          <a:blip r:embed="rId5"/>
          <a:srcRect l="31913" t="37301" r="40473" b="7672"/>
          <a:stretch/>
        </p:blipFill>
        <p:spPr bwMode="auto">
          <a:xfrm>
            <a:off x="4359783" y="7395929"/>
            <a:ext cx="471209" cy="511253"/>
          </a:xfrm>
          <a:prstGeom prst="rect">
            <a:avLst/>
          </a:prstGeom>
          <a:ln>
            <a:noFill/>
          </a:ln>
          <a:extLst>
            <a:ext uri="{53640926-AAD7-44D8-BBD7-CCE9431645EC}">
              <a14:shadowObscured xmlns:a14="http://schemas.microsoft.com/office/drawing/2010/main"/>
            </a:ext>
          </a:extLst>
        </p:spPr>
      </p:pic>
      <p:pic>
        <p:nvPicPr>
          <p:cNvPr id="15" name="Slika 14" descr="C:\Users\milan\AppData\Local\Microsoft\Windows\INetCache\Content.Word\IMG_2281.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73635" y="8776062"/>
            <a:ext cx="926118" cy="628409"/>
          </a:xfrm>
          <a:prstGeom prst="rect">
            <a:avLst/>
          </a:prstGeom>
          <a:noFill/>
          <a:ln>
            <a:noFill/>
          </a:ln>
        </p:spPr>
      </p:pic>
    </p:spTree>
    <p:extLst>
      <p:ext uri="{BB962C8B-B14F-4D97-AF65-F5344CB8AC3E}">
        <p14:creationId xmlns:p14="http://schemas.microsoft.com/office/powerpoint/2010/main" val="2359422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21"/>
          </p:nvPr>
        </p:nvSpPr>
        <p:spPr/>
        <p:txBody>
          <a:bodyPr/>
          <a:lstStyle/>
          <a:p>
            <a:r>
              <a:rPr lang="sl-SI" dirty="0"/>
              <a:t>Nato mečejo kocko še ostali učenci. Če je prikazana celina že zasedena, meče učenec kocko še enkrat. </a:t>
            </a:r>
          </a:p>
          <a:p>
            <a:r>
              <a:rPr lang="sl-SI" dirty="0"/>
              <a:t>V parih okoli zemljevida sveta pričnejo z igro. Poleg celine si postavijo pripadajoče kartice (obrnjene</a:t>
            </a:r>
            <a:r>
              <a:rPr lang="sl-SI" dirty="0" smtClean="0"/>
              <a:t>).</a:t>
            </a:r>
          </a:p>
          <a:p>
            <a:endParaRPr lang="sl-SI" dirty="0"/>
          </a:p>
          <a:p>
            <a:endParaRPr lang="sl-SI" dirty="0" smtClean="0"/>
          </a:p>
          <a:p>
            <a:endParaRPr lang="sl-SI" dirty="0"/>
          </a:p>
          <a:p>
            <a:r>
              <a:rPr lang="sl-SI" dirty="0"/>
              <a:t>Vsak učenec v paru izbere zgornjo kartico, jo obrne, prebere in reši nalogo. Naloge rešujejo s flomastri na kartice. </a:t>
            </a:r>
            <a:endParaRPr lang="sl-SI" dirty="0" smtClean="0"/>
          </a:p>
          <a:p>
            <a:endParaRPr lang="sl-SI" dirty="0"/>
          </a:p>
          <a:p>
            <a:endParaRPr lang="sl-SI" dirty="0" smtClean="0"/>
          </a:p>
          <a:p>
            <a:pPr marL="0" indent="0">
              <a:buNone/>
            </a:pPr>
            <a:endParaRPr lang="sl-SI" dirty="0"/>
          </a:p>
          <a:p>
            <a:r>
              <a:rPr lang="sl-SI" dirty="0"/>
              <a:t>Rešeno kartico si položi na rob mize (rešitve se preverijo na koncu igre). </a:t>
            </a:r>
            <a:endParaRPr lang="sl-SI" dirty="0" smtClean="0"/>
          </a:p>
          <a:p>
            <a:endParaRPr lang="sl-SI" dirty="0"/>
          </a:p>
          <a:p>
            <a:endParaRPr lang="sl-SI" dirty="0" smtClean="0"/>
          </a:p>
          <a:p>
            <a:endParaRPr lang="sl-SI" dirty="0" smtClean="0"/>
          </a:p>
          <a:p>
            <a:pPr marL="0" indent="0">
              <a:buNone/>
            </a:pPr>
            <a:endParaRPr lang="sl-SI" dirty="0"/>
          </a:p>
          <a:p>
            <a:r>
              <a:rPr lang="sl-SI" dirty="0"/>
              <a:t>Ko oba učenca v paru rešita nalogo, enak postopek ponovita z drugo kartico</a:t>
            </a:r>
            <a:r>
              <a:rPr lang="sl-SI" dirty="0" smtClean="0"/>
              <a:t>.</a:t>
            </a:r>
          </a:p>
          <a:p>
            <a:endParaRPr lang="sl-SI" dirty="0"/>
          </a:p>
          <a:p>
            <a:endParaRPr lang="sl-SI" dirty="0" smtClean="0"/>
          </a:p>
          <a:p>
            <a:endParaRPr lang="sl-SI" dirty="0"/>
          </a:p>
          <a:p>
            <a:r>
              <a:rPr lang="sl-SI" b="1" dirty="0"/>
              <a:t>Zaključni del: </a:t>
            </a:r>
          </a:p>
          <a:p>
            <a:r>
              <a:rPr lang="sl-SI" dirty="0"/>
              <a:t>Ko rešita vseh deset nalog, zaprosita učitelja za rešitve. </a:t>
            </a:r>
          </a:p>
          <a:p>
            <a:r>
              <a:rPr lang="sl-SI" dirty="0"/>
              <a:t>Vsak učenec dobi rešitve svojega nasprotnika</a:t>
            </a:r>
            <a:r>
              <a:rPr lang="sl-SI" dirty="0" smtClean="0"/>
              <a:t>.</a:t>
            </a:r>
          </a:p>
          <a:p>
            <a:endParaRPr lang="sl-SI" dirty="0"/>
          </a:p>
          <a:p>
            <a:endParaRPr lang="sl-SI" dirty="0" smtClean="0"/>
          </a:p>
          <a:p>
            <a:endParaRPr lang="sl-SI" dirty="0"/>
          </a:p>
          <a:p>
            <a:endParaRPr lang="sl-SI" dirty="0"/>
          </a:p>
          <a:p>
            <a:r>
              <a:rPr lang="sl-SI" smtClean="0"/>
              <a:t>Preverijo rešitve. </a:t>
            </a:r>
            <a:r>
              <a:rPr lang="sl-SI" dirty="0" smtClean="0"/>
              <a:t>Vsaka </a:t>
            </a:r>
            <a:r>
              <a:rPr lang="sl-SI" dirty="0"/>
              <a:t>pravilno rešena naloga šteje 1 točko. </a:t>
            </a:r>
          </a:p>
          <a:p>
            <a:r>
              <a:rPr lang="sl-SI" dirty="0"/>
              <a:t>Preštejeta točke in ugotovita, kdo je zmagovalec.</a:t>
            </a:r>
          </a:p>
          <a:p>
            <a:r>
              <a:rPr lang="sl-SI" dirty="0"/>
              <a:t>Igro lahko nadaljujeta z drugimi celinami. </a:t>
            </a:r>
          </a:p>
          <a:p>
            <a:endParaRPr lang="en-US" dirty="0"/>
          </a:p>
        </p:txBody>
      </p:sp>
      <p:sp>
        <p:nvSpPr>
          <p:cNvPr id="3" name="Espace réservé du numéro de diapositive 2"/>
          <p:cNvSpPr>
            <a:spLocks noGrp="1"/>
          </p:cNvSpPr>
          <p:nvPr>
            <p:ph type="sldNum" sz="quarter" idx="4"/>
          </p:nvPr>
        </p:nvSpPr>
        <p:spPr/>
        <p:txBody>
          <a:bodyPr/>
          <a:lstStyle/>
          <a:p>
            <a:fld id="{D57F1E4F-1CFF-5643-939E-217C01CDF565}" type="slidenum">
              <a:rPr lang="en-US" smtClean="0"/>
              <a:pPr/>
              <a:t>2</a:t>
            </a:fld>
            <a:endParaRPr lang="en-US" dirty="0"/>
          </a:p>
        </p:txBody>
      </p:sp>
      <p:pic>
        <p:nvPicPr>
          <p:cNvPr id="4" name="Slika 3" descr="C:\Users\milan\AppData\Local\Microsoft\Windows\INetCache\Content.Word\IMG_2284.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2910" y="1528695"/>
            <a:ext cx="1007775" cy="628409"/>
          </a:xfrm>
          <a:prstGeom prst="rect">
            <a:avLst/>
          </a:prstGeom>
          <a:noFill/>
          <a:ln>
            <a:noFill/>
          </a:ln>
        </p:spPr>
      </p:pic>
      <p:pic>
        <p:nvPicPr>
          <p:cNvPr id="5" name="Slika 4" descr="C:\Users\milan\AppData\Local\Microsoft\Windows\INetCache\Content.Word\IMG_2288.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2664" y="2584634"/>
            <a:ext cx="1294738" cy="687122"/>
          </a:xfrm>
          <a:prstGeom prst="rect">
            <a:avLst/>
          </a:prstGeom>
          <a:noFill/>
          <a:ln>
            <a:noFill/>
          </a:ln>
        </p:spPr>
      </p:pic>
      <p:pic>
        <p:nvPicPr>
          <p:cNvPr id="6" name="Slika 5" descr="C:\Users\milan\AppData\Local\Microsoft\Windows\INetCache\Content.Word\IMG_2291.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7719" y="3604745"/>
            <a:ext cx="1313063" cy="829830"/>
          </a:xfrm>
          <a:prstGeom prst="rect">
            <a:avLst/>
          </a:prstGeom>
          <a:noFill/>
          <a:ln>
            <a:noFill/>
          </a:ln>
        </p:spPr>
      </p:pic>
      <p:pic>
        <p:nvPicPr>
          <p:cNvPr id="7" name="Slika 6" descr="C:\Users\milan\AppData\Local\Microsoft\Windows\INetCache\Content.Word\IMG_2294.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01483" y="4882876"/>
            <a:ext cx="1044023" cy="661665"/>
          </a:xfrm>
          <a:prstGeom prst="rect">
            <a:avLst/>
          </a:prstGeom>
          <a:noFill/>
          <a:ln>
            <a:noFill/>
          </a:ln>
        </p:spPr>
      </p:pic>
      <p:pic>
        <p:nvPicPr>
          <p:cNvPr id="8" name="Slika 7" descr="C:\Users\milan\AppData\Local\Microsoft\Windows\INetCache\Content.Word\IMG_2293.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20782" y="4882876"/>
            <a:ext cx="1094108" cy="661665"/>
          </a:xfrm>
          <a:prstGeom prst="rect">
            <a:avLst/>
          </a:prstGeom>
          <a:noFill/>
          <a:ln>
            <a:noFill/>
          </a:ln>
        </p:spPr>
      </p:pic>
      <p:pic>
        <p:nvPicPr>
          <p:cNvPr id="9" name="Slika 8" descr="C:\Users\milan\AppData\Local\Microsoft\Windows\INetCache\Content.Word\IMG_2296.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25825" y="6377248"/>
            <a:ext cx="1254860" cy="858668"/>
          </a:xfrm>
          <a:prstGeom prst="rect">
            <a:avLst/>
          </a:prstGeom>
          <a:noFill/>
          <a:ln>
            <a:noFill/>
          </a:ln>
        </p:spPr>
      </p:pic>
    </p:spTree>
    <p:extLst>
      <p:ext uri="{BB962C8B-B14F-4D97-AF65-F5344CB8AC3E}">
        <p14:creationId xmlns:p14="http://schemas.microsoft.com/office/powerpoint/2010/main" val="2766506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leu vert">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maths en jeu 1">
      <a:majorFont>
        <a:latin typeface="Agent Orange"/>
        <a:ea typeface=""/>
        <a:cs typeface=""/>
      </a:majorFont>
      <a:minorFont>
        <a:latin typeface="Calibri Ligh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1342</TotalTime>
  <Words>436</Words>
  <Application>Microsoft Office PowerPoint</Application>
  <PresentationFormat>Po meri</PresentationFormat>
  <Paragraphs>64</Paragraphs>
  <Slides>2</Slides>
  <Notes>0</Notes>
  <HiddenSlides>0</HiddenSlides>
  <MMClips>0</MMClips>
  <ScaleCrop>false</ScaleCrop>
  <HeadingPairs>
    <vt:vector size="4" baseType="variant">
      <vt:variant>
        <vt:lpstr>Tema</vt:lpstr>
      </vt:variant>
      <vt:variant>
        <vt:i4>1</vt:i4>
      </vt:variant>
      <vt:variant>
        <vt:lpstr>Naslovi diapozitivov</vt:lpstr>
      </vt:variant>
      <vt:variant>
        <vt:i4>2</vt:i4>
      </vt:variant>
    </vt:vector>
  </HeadingPairs>
  <TitlesOfParts>
    <vt:vector size="3" baseType="lpstr">
      <vt:lpstr>Brin</vt:lpstr>
      <vt:lpstr>Od pola do pola</vt:lpstr>
      <vt:lpstr>PowerPointova predstavitev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Zeiger</dc:creator>
  <cp:lastModifiedBy>milan</cp:lastModifiedBy>
  <cp:revision>85</cp:revision>
  <dcterms:created xsi:type="dcterms:W3CDTF">2017-10-14T19:14:33Z</dcterms:created>
  <dcterms:modified xsi:type="dcterms:W3CDTF">2018-04-09T20:30:21Z</dcterms:modified>
</cp:coreProperties>
</file>