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4"/>
  </p:notesMasterIdLst>
  <p:handoutMasterIdLst>
    <p:handoutMasterId r:id="rId5"/>
  </p:handoutMasterIdLst>
  <p:sldIdLst>
    <p:sldId id="256" r:id="rId2"/>
    <p:sldId id="257"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000" autoAdjust="0"/>
    <p:restoredTop sz="94660"/>
  </p:normalViewPr>
  <p:slideViewPr>
    <p:cSldViewPr snapToGrid="0">
      <p:cViewPr>
        <p:scale>
          <a:sx n="160" d="100"/>
          <a:sy n="160" d="100"/>
        </p:scale>
        <p:origin x="562" y="-490"/>
      </p:cViewPr>
      <p:guideLst>
        <p:guide orient="horz" pos="3367"/>
        <p:guide pos="2381"/>
      </p:guideLst>
    </p:cSldViewPr>
  </p:slideViewPr>
  <p:notesTextViewPr>
    <p:cViewPr>
      <p:scale>
        <a:sx n="1" d="1"/>
        <a:sy n="1" d="1"/>
      </p:scale>
      <p:origin x="0" y="0"/>
    </p:cViewPr>
  </p:notesTextViewPr>
  <p:notesViewPr>
    <p:cSldViewPr snapToGrid="0">
      <p:cViewPr varScale="1">
        <p:scale>
          <a:sx n="55" d="100"/>
          <a:sy n="55" d="100"/>
        </p:scale>
        <p:origin x="288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10" Type="http://schemas.microsoft.com/office/2015/10/relationships/revisionInfo" Target="revisionInfo.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8B1C6C54-C216-4118-B4B3-E2B1446126C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D52F1024-0902-4A28-B018-E9278943394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6CB286-0C48-4E26-8CBB-B2511F2A895F}" type="datetimeFigureOut">
              <a:rPr lang="fr-FR" smtClean="0"/>
              <a:pPr/>
              <a:t>14/04/2020</a:t>
            </a:fld>
            <a:endParaRPr lang="fr-FR"/>
          </a:p>
        </p:txBody>
      </p:sp>
      <p:sp>
        <p:nvSpPr>
          <p:cNvPr id="4" name="Espace réservé du pied de page 3">
            <a:extLst>
              <a:ext uri="{FF2B5EF4-FFF2-40B4-BE49-F238E27FC236}">
                <a16:creationId xmlns:a16="http://schemas.microsoft.com/office/drawing/2014/main" id="{1DF87E1A-C2B5-4BDE-83EF-2E787969764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536B47DC-95FF-49BE-AD86-DE879790448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D4B11EE-61AC-4FA5-852C-50A70BE2097B}" type="slidenum">
              <a:rPr lang="fr-FR" smtClean="0"/>
              <a:pPr/>
              <a:t>‹#›</a:t>
            </a:fld>
            <a:endParaRPr lang="fr-FR"/>
          </a:p>
        </p:txBody>
      </p:sp>
    </p:spTree>
    <p:extLst>
      <p:ext uri="{BB962C8B-B14F-4D97-AF65-F5344CB8AC3E}">
        <p14:creationId xmlns:p14="http://schemas.microsoft.com/office/powerpoint/2010/main" val="15805239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A0D298-3A1B-4EC6-827A-AF1D87329BA8}" type="datetimeFigureOut">
              <a:rPr lang="fr-FR" smtClean="0"/>
              <a:pPr/>
              <a:t>14/04/2020</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97997E-8F54-441B-B8ED-B11C7F0FA665}" type="slidenum">
              <a:rPr lang="fr-FR" smtClean="0"/>
              <a:pPr/>
              <a:t>‹#›</a:t>
            </a:fld>
            <a:endParaRPr lang="fr-FR"/>
          </a:p>
        </p:txBody>
      </p:sp>
    </p:spTree>
    <p:extLst>
      <p:ext uri="{BB962C8B-B14F-4D97-AF65-F5344CB8AC3E}">
        <p14:creationId xmlns:p14="http://schemas.microsoft.com/office/powerpoint/2010/main" val="1014167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lesson plan p1">
    <p:spTree>
      <p:nvGrpSpPr>
        <p:cNvPr id="1" name=""/>
        <p:cNvGrpSpPr/>
        <p:nvPr/>
      </p:nvGrpSpPr>
      <p:grpSpPr>
        <a:xfrm>
          <a:off x="0" y="0"/>
          <a:ext cx="0" cy="0"/>
          <a:chOff x="0" y="0"/>
          <a:chExt cx="0" cy="0"/>
        </a:xfrm>
      </p:grpSpPr>
      <p:sp>
        <p:nvSpPr>
          <p:cNvPr id="3" name="Rectangle : coins arrondis 2">
            <a:extLst>
              <a:ext uri="{FF2B5EF4-FFF2-40B4-BE49-F238E27FC236}">
                <a16:creationId xmlns:a16="http://schemas.microsoft.com/office/drawing/2014/main" id="{E4BD08B8-7216-43D3-8CB5-F342DD4AE3E4}"/>
              </a:ext>
            </a:extLst>
          </p:cNvPr>
          <p:cNvSpPr/>
          <p:nvPr userDrawn="1"/>
        </p:nvSpPr>
        <p:spPr>
          <a:xfrm>
            <a:off x="1619112" y="229703"/>
            <a:ext cx="4365473" cy="681701"/>
          </a:xfrm>
          <a:prstGeom prst="roundRect">
            <a:avLst/>
          </a:prstGeom>
          <a:solidFill>
            <a:schemeClr val="accent6">
              <a:lumMod val="50000"/>
            </a:schemeClr>
          </a:solidFill>
          <a:ln w="381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accent1"/>
          </a:fontRef>
        </p:style>
        <p:txBody>
          <a:bodyPr rtlCol="0" anchor="ctr"/>
          <a:lstStyle/>
          <a:p>
            <a:pPr algn="ctr"/>
            <a:endParaRPr lang="fr-FR"/>
          </a:p>
        </p:txBody>
      </p:sp>
      <p:sp>
        <p:nvSpPr>
          <p:cNvPr id="2" name="Titre 1">
            <a:extLst>
              <a:ext uri="{FF2B5EF4-FFF2-40B4-BE49-F238E27FC236}">
                <a16:creationId xmlns:a16="http://schemas.microsoft.com/office/drawing/2014/main" id="{573EEA2C-EAD6-44B4-B99C-828C654AA7E1}"/>
              </a:ext>
            </a:extLst>
          </p:cNvPr>
          <p:cNvSpPr>
            <a:spLocks noGrp="1"/>
          </p:cNvSpPr>
          <p:nvPr>
            <p:ph type="title" hasCustomPrompt="1"/>
          </p:nvPr>
        </p:nvSpPr>
        <p:spPr>
          <a:xfrm>
            <a:off x="1619113" y="229703"/>
            <a:ext cx="4365472" cy="681701"/>
          </a:xfrm>
        </p:spPr>
        <p:txBody>
          <a:bodyPr anchor="ctr" anchorCtr="0">
            <a:noAutofit/>
          </a:bodyPr>
          <a:lstStyle>
            <a:lvl1pPr algn="ctr">
              <a:defRPr sz="2000">
                <a:solidFill>
                  <a:schemeClr val="bg1"/>
                </a:solidFill>
                <a:effectLst>
                  <a:outerShdw blurRad="38100" dist="38100" dir="2700000" algn="tl">
                    <a:srgbClr val="000000">
                      <a:alpha val="43137"/>
                    </a:srgbClr>
                  </a:outerShdw>
                </a:effectLst>
              </a:defRPr>
            </a:lvl1pPr>
          </a:lstStyle>
          <a:p>
            <a:r>
              <a:rPr lang="fr-FR" dirty="0"/>
              <a:t>Clic &amp; </a:t>
            </a:r>
            <a:r>
              <a:rPr lang="fr-FR" dirty="0" err="1"/>
              <a:t>write</a:t>
            </a:r>
            <a:r>
              <a:rPr lang="fr-FR" dirty="0"/>
              <a:t> the </a:t>
            </a:r>
            <a:r>
              <a:rPr lang="fr-FR" dirty="0" err="1"/>
              <a:t>title</a:t>
            </a:r>
            <a:endParaRPr lang="fr-FR" dirty="0"/>
          </a:p>
        </p:txBody>
      </p:sp>
      <p:sp>
        <p:nvSpPr>
          <p:cNvPr id="7" name="Espace réservé du texte 6">
            <a:extLst>
              <a:ext uri="{FF2B5EF4-FFF2-40B4-BE49-F238E27FC236}">
                <a16:creationId xmlns:a16="http://schemas.microsoft.com/office/drawing/2014/main" id="{5BFEBB9E-6AB1-4D36-8C10-F3821AE4572B}"/>
              </a:ext>
            </a:extLst>
          </p:cNvPr>
          <p:cNvSpPr>
            <a:spLocks noGrp="1"/>
          </p:cNvSpPr>
          <p:nvPr>
            <p:ph type="body" sz="quarter" idx="13" hasCustomPrompt="1"/>
          </p:nvPr>
        </p:nvSpPr>
        <p:spPr>
          <a:xfrm>
            <a:off x="599656" y="1254263"/>
            <a:ext cx="900000" cy="409506"/>
          </a:xfrm>
        </p:spPr>
        <p:txBody>
          <a:bodyPr>
            <a:normAutofit/>
          </a:bodyPr>
          <a:lstStyle>
            <a:lvl1pPr>
              <a:defRPr/>
            </a:lvl1pPr>
          </a:lstStyle>
          <a:p>
            <a:pPr lvl="0"/>
            <a:r>
              <a:rPr lang="fr-FR" dirty="0"/>
              <a:t>Class </a:t>
            </a:r>
            <a:r>
              <a:rPr lang="fr-FR" dirty="0" err="1"/>
              <a:t>level</a:t>
            </a:r>
            <a:endParaRPr lang="fr-FR" dirty="0"/>
          </a:p>
        </p:txBody>
      </p:sp>
      <p:sp>
        <p:nvSpPr>
          <p:cNvPr id="10" name="Espace réservé du texte 9">
            <a:extLst>
              <a:ext uri="{FF2B5EF4-FFF2-40B4-BE49-F238E27FC236}">
                <a16:creationId xmlns:a16="http://schemas.microsoft.com/office/drawing/2014/main" id="{E1FC0A56-C6A9-4F62-8C22-E3EE3C31EA74}"/>
              </a:ext>
            </a:extLst>
          </p:cNvPr>
          <p:cNvSpPr>
            <a:spLocks noGrp="1"/>
          </p:cNvSpPr>
          <p:nvPr>
            <p:ph type="body" sz="quarter" idx="15" hasCustomPrompt="1"/>
          </p:nvPr>
        </p:nvSpPr>
        <p:spPr>
          <a:xfrm>
            <a:off x="587056" y="2042099"/>
            <a:ext cx="3164172" cy="1223156"/>
          </a:xfrm>
        </p:spPr>
        <p:txBody>
          <a:bodyPr/>
          <a:lstStyle>
            <a:lvl1pPr>
              <a:defRPr/>
            </a:lvl1pPr>
          </a:lstStyle>
          <a:p>
            <a:pPr lvl="0"/>
            <a:r>
              <a:rPr lang="fr-FR" dirty="0"/>
              <a:t>Objectives : clic &amp; </a:t>
            </a:r>
            <a:r>
              <a:rPr lang="fr-FR" dirty="0" err="1"/>
              <a:t>write</a:t>
            </a:r>
            <a:endParaRPr lang="fr-FR" dirty="0"/>
          </a:p>
        </p:txBody>
      </p:sp>
      <p:sp>
        <p:nvSpPr>
          <p:cNvPr id="14" name="Rectangle 13">
            <a:extLst>
              <a:ext uri="{FF2B5EF4-FFF2-40B4-BE49-F238E27FC236}">
                <a16:creationId xmlns:a16="http://schemas.microsoft.com/office/drawing/2014/main" id="{232BB46E-AC4F-40DB-A51F-8EB2C958DEA4}"/>
              </a:ext>
            </a:extLst>
          </p:cNvPr>
          <p:cNvSpPr/>
          <p:nvPr userDrawn="1"/>
        </p:nvSpPr>
        <p:spPr>
          <a:xfrm>
            <a:off x="573343" y="998749"/>
            <a:ext cx="900000" cy="667811"/>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spcBef>
                <a:spcPts val="0"/>
              </a:spcBef>
            </a:pPr>
            <a:endParaRPr lang="fr-FR" dirty="0"/>
          </a:p>
        </p:txBody>
      </p:sp>
      <p:sp>
        <p:nvSpPr>
          <p:cNvPr id="15" name="Rectangle 14">
            <a:extLst>
              <a:ext uri="{FF2B5EF4-FFF2-40B4-BE49-F238E27FC236}">
                <a16:creationId xmlns:a16="http://schemas.microsoft.com/office/drawing/2014/main" id="{1DF03339-A18E-4B66-BD02-D8219C5C14A2}"/>
              </a:ext>
            </a:extLst>
          </p:cNvPr>
          <p:cNvSpPr/>
          <p:nvPr userDrawn="1"/>
        </p:nvSpPr>
        <p:spPr>
          <a:xfrm>
            <a:off x="1609533" y="1008187"/>
            <a:ext cx="909580" cy="667811"/>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8" name="Rectangle 17">
            <a:extLst>
              <a:ext uri="{FF2B5EF4-FFF2-40B4-BE49-F238E27FC236}">
                <a16:creationId xmlns:a16="http://schemas.microsoft.com/office/drawing/2014/main" id="{A81FDD0A-267D-402D-BE24-E9D7BBC73A6E}"/>
              </a:ext>
            </a:extLst>
          </p:cNvPr>
          <p:cNvSpPr/>
          <p:nvPr userDrawn="1"/>
        </p:nvSpPr>
        <p:spPr>
          <a:xfrm>
            <a:off x="2655302" y="1014224"/>
            <a:ext cx="2658245" cy="667811"/>
          </a:xfrm>
          <a:prstGeom prst="rect">
            <a:avLst/>
          </a:prstGeom>
          <a:noFill/>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9" name="Espace réservé du texte 6">
            <a:extLst>
              <a:ext uri="{FF2B5EF4-FFF2-40B4-BE49-F238E27FC236}">
                <a16:creationId xmlns:a16="http://schemas.microsoft.com/office/drawing/2014/main" id="{21BB1204-9251-47C6-AC69-85376C2E1CAA}"/>
              </a:ext>
            </a:extLst>
          </p:cNvPr>
          <p:cNvSpPr>
            <a:spLocks noGrp="1"/>
          </p:cNvSpPr>
          <p:nvPr>
            <p:ph type="body" sz="quarter" idx="16" hasCustomPrompt="1"/>
          </p:nvPr>
        </p:nvSpPr>
        <p:spPr>
          <a:xfrm>
            <a:off x="1619113" y="1249859"/>
            <a:ext cx="900000" cy="423154"/>
          </a:xfrm>
        </p:spPr>
        <p:txBody>
          <a:bodyPr>
            <a:normAutofit/>
          </a:bodyPr>
          <a:lstStyle>
            <a:lvl1pPr>
              <a:defRPr/>
            </a:lvl1pPr>
          </a:lstStyle>
          <a:p>
            <a:pPr lvl="0"/>
            <a:r>
              <a:rPr lang="fr-FR" dirty="0"/>
              <a:t>Duration </a:t>
            </a:r>
          </a:p>
        </p:txBody>
      </p:sp>
      <p:sp>
        <p:nvSpPr>
          <p:cNvPr id="20" name="Espace réservé du texte 6">
            <a:extLst>
              <a:ext uri="{FF2B5EF4-FFF2-40B4-BE49-F238E27FC236}">
                <a16:creationId xmlns:a16="http://schemas.microsoft.com/office/drawing/2014/main" id="{E9E2CB0E-9565-4AE6-9352-81E3CBA36256}"/>
              </a:ext>
            </a:extLst>
          </p:cNvPr>
          <p:cNvSpPr>
            <a:spLocks noGrp="1"/>
          </p:cNvSpPr>
          <p:nvPr>
            <p:ph type="body" sz="quarter" idx="17" hasCustomPrompt="1"/>
          </p:nvPr>
        </p:nvSpPr>
        <p:spPr>
          <a:xfrm>
            <a:off x="2673244" y="1242968"/>
            <a:ext cx="2640304" cy="423154"/>
          </a:xfrm>
        </p:spPr>
        <p:txBody>
          <a:bodyPr>
            <a:normAutofit/>
          </a:bodyPr>
          <a:lstStyle>
            <a:lvl1pPr>
              <a:spcBef>
                <a:spcPts val="0"/>
              </a:spcBef>
              <a:defRPr sz="800"/>
            </a:lvl1pPr>
          </a:lstStyle>
          <a:p>
            <a:pPr lvl="0"/>
            <a:r>
              <a:rPr lang="fr-FR" dirty="0"/>
              <a:t>Clic &amp; </a:t>
            </a:r>
            <a:r>
              <a:rPr lang="fr-FR" dirty="0" err="1"/>
              <a:t>write</a:t>
            </a:r>
            <a:r>
              <a:rPr lang="fr-FR" dirty="0"/>
              <a:t> : Name of </a:t>
            </a:r>
            <a:r>
              <a:rPr lang="fr-FR" dirty="0" err="1"/>
              <a:t>teacher</a:t>
            </a:r>
            <a:r>
              <a:rPr lang="fr-FR" dirty="0"/>
              <a:t>, </a:t>
            </a:r>
            <a:r>
              <a:rPr lang="fr-FR" dirty="0" err="1"/>
              <a:t>school</a:t>
            </a:r>
            <a:r>
              <a:rPr lang="fr-FR" dirty="0"/>
              <a:t> </a:t>
            </a:r>
            <a:r>
              <a:rPr lang="fr-FR" dirty="0" err="1"/>
              <a:t>name</a:t>
            </a:r>
            <a:r>
              <a:rPr lang="fr-FR" dirty="0"/>
              <a:t>, </a:t>
            </a:r>
            <a:r>
              <a:rPr lang="fr-FR" dirty="0" err="1"/>
              <a:t>town</a:t>
            </a:r>
            <a:r>
              <a:rPr lang="fr-FR" dirty="0"/>
              <a:t>, country, email </a:t>
            </a:r>
            <a:r>
              <a:rPr lang="fr-FR" dirty="0" err="1"/>
              <a:t>address</a:t>
            </a:r>
            <a:endParaRPr lang="fr-FR" dirty="0"/>
          </a:p>
        </p:txBody>
      </p:sp>
      <p:sp>
        <p:nvSpPr>
          <p:cNvPr id="21" name="Espace réservé du texte 9">
            <a:extLst>
              <a:ext uri="{FF2B5EF4-FFF2-40B4-BE49-F238E27FC236}">
                <a16:creationId xmlns:a16="http://schemas.microsoft.com/office/drawing/2014/main" id="{1695B7F6-2187-4D22-9B7A-9471B5E9480B}"/>
              </a:ext>
            </a:extLst>
          </p:cNvPr>
          <p:cNvSpPr>
            <a:spLocks noGrp="1"/>
          </p:cNvSpPr>
          <p:nvPr>
            <p:ph type="body" sz="quarter" idx="18" hasCustomPrompt="1"/>
          </p:nvPr>
        </p:nvSpPr>
        <p:spPr>
          <a:xfrm>
            <a:off x="3881337" y="2038836"/>
            <a:ext cx="3168511" cy="1223156"/>
          </a:xfrm>
        </p:spPr>
        <p:txBody>
          <a:bodyPr/>
          <a:lstStyle>
            <a:lvl1pPr>
              <a:defRPr/>
            </a:lvl1pPr>
          </a:lstStyle>
          <a:p>
            <a:pPr lvl="0"/>
            <a:r>
              <a:rPr lang="fr-FR" dirty="0"/>
              <a:t>Materials : clic &amp; </a:t>
            </a:r>
            <a:r>
              <a:rPr lang="fr-FR" dirty="0" err="1"/>
              <a:t>write</a:t>
            </a:r>
            <a:endParaRPr lang="fr-FR" dirty="0"/>
          </a:p>
        </p:txBody>
      </p:sp>
      <p:sp>
        <p:nvSpPr>
          <p:cNvPr id="22" name="ZoneTexte 21">
            <a:extLst>
              <a:ext uri="{FF2B5EF4-FFF2-40B4-BE49-F238E27FC236}">
                <a16:creationId xmlns:a16="http://schemas.microsoft.com/office/drawing/2014/main" id="{A869E009-F8A6-4094-B788-7D2E4865C26C}"/>
              </a:ext>
            </a:extLst>
          </p:cNvPr>
          <p:cNvSpPr txBox="1"/>
          <p:nvPr userDrawn="1"/>
        </p:nvSpPr>
        <p:spPr>
          <a:xfrm>
            <a:off x="594740" y="1777647"/>
            <a:ext cx="1472989" cy="307777"/>
          </a:xfrm>
          <a:prstGeom prst="rect">
            <a:avLst/>
          </a:prstGeom>
          <a:noFill/>
        </p:spPr>
        <p:txBody>
          <a:bodyPr wrap="square" rtlCol="0">
            <a:spAutoFit/>
          </a:bodyPr>
          <a:lstStyle/>
          <a:p>
            <a:pPr marL="0" indent="0">
              <a:buFont typeface="Wingdings" panose="05000000000000000000" pitchFamily="2" charset="2"/>
              <a:buNone/>
            </a:pPr>
            <a:r>
              <a:rPr lang="fr-FR" sz="1400" b="1" dirty="0">
                <a:solidFill>
                  <a:srgbClr val="002060"/>
                </a:solidFill>
              </a:rPr>
              <a:t>Objectives </a:t>
            </a:r>
          </a:p>
        </p:txBody>
      </p:sp>
      <p:sp>
        <p:nvSpPr>
          <p:cNvPr id="23" name="ZoneTexte 22">
            <a:extLst>
              <a:ext uri="{FF2B5EF4-FFF2-40B4-BE49-F238E27FC236}">
                <a16:creationId xmlns:a16="http://schemas.microsoft.com/office/drawing/2014/main" id="{BE6C5723-CA8A-46E5-B860-A944356FBC54}"/>
              </a:ext>
            </a:extLst>
          </p:cNvPr>
          <p:cNvSpPr txBox="1"/>
          <p:nvPr userDrawn="1"/>
        </p:nvSpPr>
        <p:spPr>
          <a:xfrm>
            <a:off x="3881337" y="1779525"/>
            <a:ext cx="1308554" cy="307777"/>
          </a:xfrm>
          <a:prstGeom prst="rect">
            <a:avLst/>
          </a:prstGeom>
          <a:noFill/>
        </p:spPr>
        <p:txBody>
          <a:bodyPr wrap="square" rtlCol="0">
            <a:spAutoFit/>
          </a:bodyPr>
          <a:lstStyle/>
          <a:p>
            <a:pPr marL="0" indent="0">
              <a:buFont typeface="Wingdings" panose="05000000000000000000" pitchFamily="2" charset="2"/>
              <a:buNone/>
            </a:pPr>
            <a:r>
              <a:rPr lang="fr-FR" sz="1400" b="1" dirty="0">
                <a:solidFill>
                  <a:srgbClr val="002060"/>
                </a:solidFill>
              </a:rPr>
              <a:t>Materials</a:t>
            </a:r>
          </a:p>
        </p:txBody>
      </p:sp>
      <p:sp>
        <p:nvSpPr>
          <p:cNvPr id="24" name="Rectangle 23">
            <a:extLst>
              <a:ext uri="{FF2B5EF4-FFF2-40B4-BE49-F238E27FC236}">
                <a16:creationId xmlns:a16="http://schemas.microsoft.com/office/drawing/2014/main" id="{26F2B12F-B54B-48DC-A54E-7131EF32E500}"/>
              </a:ext>
            </a:extLst>
          </p:cNvPr>
          <p:cNvSpPr/>
          <p:nvPr userDrawn="1"/>
        </p:nvSpPr>
        <p:spPr>
          <a:xfrm>
            <a:off x="583228" y="1816543"/>
            <a:ext cx="3168000" cy="14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5" name="Espace réservé du texte 34">
            <a:extLst>
              <a:ext uri="{FF2B5EF4-FFF2-40B4-BE49-F238E27FC236}">
                <a16:creationId xmlns:a16="http://schemas.microsoft.com/office/drawing/2014/main" id="{427DB898-0B54-4FEF-8577-CBB531C8776B}"/>
              </a:ext>
            </a:extLst>
          </p:cNvPr>
          <p:cNvSpPr>
            <a:spLocks noGrp="1"/>
          </p:cNvSpPr>
          <p:nvPr>
            <p:ph type="body" sz="quarter" idx="21" hasCustomPrompt="1"/>
          </p:nvPr>
        </p:nvSpPr>
        <p:spPr>
          <a:xfrm>
            <a:off x="583557" y="3672724"/>
            <a:ext cx="6480000" cy="6598986"/>
          </a:xfrm>
        </p:spPr>
        <p:txBody>
          <a:bodyPr>
            <a:normAutofit/>
          </a:bodyPr>
          <a:lstStyle>
            <a:lvl1pPr>
              <a:defRPr sz="1100" b="0" u="sng"/>
            </a:lvl1pPr>
            <a:lvl2pPr>
              <a:defRPr i="1" u="none"/>
            </a:lvl2pPr>
          </a:lstStyle>
          <a:p>
            <a:pPr lvl="0"/>
            <a:r>
              <a:rPr lang="fr-FR" dirty="0"/>
              <a:t>Clic &amp; </a:t>
            </a:r>
            <a:r>
              <a:rPr lang="fr-FR" dirty="0" err="1"/>
              <a:t>write</a:t>
            </a:r>
            <a:r>
              <a:rPr lang="fr-FR" dirty="0"/>
              <a:t>…</a:t>
            </a:r>
          </a:p>
        </p:txBody>
      </p:sp>
      <p:sp>
        <p:nvSpPr>
          <p:cNvPr id="36" name="Rectangle 35">
            <a:extLst>
              <a:ext uri="{FF2B5EF4-FFF2-40B4-BE49-F238E27FC236}">
                <a16:creationId xmlns:a16="http://schemas.microsoft.com/office/drawing/2014/main" id="{F70363A5-2C64-488D-8E8A-C473BC44ADB5}"/>
              </a:ext>
            </a:extLst>
          </p:cNvPr>
          <p:cNvSpPr/>
          <p:nvPr userDrawn="1"/>
        </p:nvSpPr>
        <p:spPr>
          <a:xfrm>
            <a:off x="574677" y="3406421"/>
            <a:ext cx="6480000" cy="68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7" name="ZoneTexte 36">
            <a:extLst>
              <a:ext uri="{FF2B5EF4-FFF2-40B4-BE49-F238E27FC236}">
                <a16:creationId xmlns:a16="http://schemas.microsoft.com/office/drawing/2014/main" id="{758BC981-C99F-41FE-9779-5AD7EDF6DC9D}"/>
              </a:ext>
            </a:extLst>
          </p:cNvPr>
          <p:cNvSpPr txBox="1"/>
          <p:nvPr userDrawn="1"/>
        </p:nvSpPr>
        <p:spPr>
          <a:xfrm>
            <a:off x="574677" y="3381132"/>
            <a:ext cx="1472989" cy="307777"/>
          </a:xfrm>
          <a:prstGeom prst="rect">
            <a:avLst/>
          </a:prstGeom>
          <a:noFill/>
        </p:spPr>
        <p:txBody>
          <a:bodyPr wrap="square" rtlCol="0">
            <a:noAutofit/>
          </a:bodyPr>
          <a:lstStyle/>
          <a:p>
            <a:pPr marL="0" indent="0">
              <a:buFont typeface="Wingdings" panose="05000000000000000000" pitchFamily="2" charset="2"/>
              <a:buNone/>
            </a:pPr>
            <a:r>
              <a:rPr lang="fr-FR" sz="1400" b="1" u="none" dirty="0">
                <a:solidFill>
                  <a:srgbClr val="002060"/>
                </a:solidFill>
              </a:rPr>
              <a:t>Progress</a:t>
            </a:r>
            <a:r>
              <a:rPr lang="fr-FR" sz="1400" b="1" dirty="0">
                <a:solidFill>
                  <a:srgbClr val="002060"/>
                </a:solidFill>
              </a:rPr>
              <a:t>  </a:t>
            </a:r>
          </a:p>
        </p:txBody>
      </p:sp>
      <p:sp>
        <p:nvSpPr>
          <p:cNvPr id="11" name="ZoneTexte 10">
            <a:extLst>
              <a:ext uri="{FF2B5EF4-FFF2-40B4-BE49-F238E27FC236}">
                <a16:creationId xmlns:a16="http://schemas.microsoft.com/office/drawing/2014/main" id="{D77B0B10-3318-41AF-9424-7DA48EE71399}"/>
              </a:ext>
            </a:extLst>
          </p:cNvPr>
          <p:cNvSpPr txBox="1"/>
          <p:nvPr userDrawn="1"/>
        </p:nvSpPr>
        <p:spPr>
          <a:xfrm>
            <a:off x="573344" y="998749"/>
            <a:ext cx="900000" cy="523220"/>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rgbClr val="002060"/>
                </a:solidFill>
              </a:rPr>
              <a:t>Class </a:t>
            </a:r>
            <a:r>
              <a:rPr lang="fr-FR" sz="1400" b="1" dirty="0" err="1">
                <a:solidFill>
                  <a:srgbClr val="002060"/>
                </a:solidFill>
              </a:rPr>
              <a:t>level</a:t>
            </a:r>
            <a:endParaRPr lang="fr-FR" sz="1400" b="1" dirty="0">
              <a:solidFill>
                <a:srgbClr val="002060"/>
              </a:solidFill>
            </a:endParaRPr>
          </a:p>
        </p:txBody>
      </p:sp>
      <p:sp>
        <p:nvSpPr>
          <p:cNvPr id="12" name="ZoneTexte 11">
            <a:extLst>
              <a:ext uri="{FF2B5EF4-FFF2-40B4-BE49-F238E27FC236}">
                <a16:creationId xmlns:a16="http://schemas.microsoft.com/office/drawing/2014/main" id="{A1922824-3056-4BB1-B1B7-9BB628C288F5}"/>
              </a:ext>
            </a:extLst>
          </p:cNvPr>
          <p:cNvSpPr txBox="1"/>
          <p:nvPr userDrawn="1"/>
        </p:nvSpPr>
        <p:spPr>
          <a:xfrm>
            <a:off x="1619113" y="968217"/>
            <a:ext cx="900000" cy="523220"/>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rgbClr val="002060"/>
                </a:solidFill>
              </a:rPr>
              <a:t>Duration </a:t>
            </a:r>
          </a:p>
        </p:txBody>
      </p:sp>
      <p:sp>
        <p:nvSpPr>
          <p:cNvPr id="16" name="ZoneTexte 15">
            <a:extLst>
              <a:ext uri="{FF2B5EF4-FFF2-40B4-BE49-F238E27FC236}">
                <a16:creationId xmlns:a16="http://schemas.microsoft.com/office/drawing/2014/main" id="{0021D902-A9B1-41CB-8807-A00E756B78C3}"/>
              </a:ext>
            </a:extLst>
          </p:cNvPr>
          <p:cNvSpPr txBox="1"/>
          <p:nvPr userDrawn="1"/>
        </p:nvSpPr>
        <p:spPr>
          <a:xfrm>
            <a:off x="2654998" y="968217"/>
            <a:ext cx="2658550" cy="307777"/>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rgbClr val="002060"/>
                </a:solidFill>
              </a:rPr>
              <a:t> </a:t>
            </a:r>
            <a:r>
              <a:rPr lang="fr-FR" sz="1400" b="1" dirty="0" err="1">
                <a:solidFill>
                  <a:srgbClr val="002060"/>
                </a:solidFill>
              </a:rPr>
              <a:t>Performed</a:t>
            </a:r>
            <a:r>
              <a:rPr lang="fr-FR" sz="1400" b="1" dirty="0">
                <a:solidFill>
                  <a:srgbClr val="002060"/>
                </a:solidFill>
              </a:rPr>
              <a:t> by : </a:t>
            </a:r>
          </a:p>
        </p:txBody>
      </p:sp>
      <p:sp>
        <p:nvSpPr>
          <p:cNvPr id="26" name="ZoneTexte 25">
            <a:extLst>
              <a:ext uri="{FF2B5EF4-FFF2-40B4-BE49-F238E27FC236}">
                <a16:creationId xmlns:a16="http://schemas.microsoft.com/office/drawing/2014/main" id="{F6565213-6BC8-49E4-8AA4-77743B7440FD}"/>
              </a:ext>
            </a:extLst>
          </p:cNvPr>
          <p:cNvSpPr txBox="1"/>
          <p:nvPr userDrawn="1"/>
        </p:nvSpPr>
        <p:spPr>
          <a:xfrm>
            <a:off x="574678" y="10228669"/>
            <a:ext cx="6488880" cy="326572"/>
          </a:xfrm>
          <a:prstGeom prst="rect">
            <a:avLst/>
          </a:prstGeom>
          <a:noFill/>
        </p:spPr>
        <p:txBody>
          <a:bodyPr wrap="square" rtlCol="0">
            <a:noAutofit/>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700" i="0" dirty="0">
                <a:latin typeface="Arial Narrow" panose="020B0606020202030204" pitchFamily="34" charset="0"/>
              </a:rPr>
              <a:t>This project has been funded with the support of the European Commission.</a:t>
            </a:r>
            <a:r>
              <a:rPr lang="fr-FR" sz="700" i="0" dirty="0">
                <a:latin typeface="Arial Narrow" panose="020B0606020202030204" pitchFamily="34" charset="0"/>
              </a:rPr>
              <a:t> </a:t>
            </a:r>
            <a:r>
              <a:rPr lang="en-US" sz="700" i="0" dirty="0">
                <a:latin typeface="Arial Narrow" panose="020B060602020203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fr-FR" sz="700" b="1" i="0" dirty="0">
              <a:solidFill>
                <a:srgbClr val="002060"/>
              </a:solidFill>
              <a:latin typeface="Arial Narrow" panose="020B0606020202030204" pitchFamily="34" charset="0"/>
            </a:endParaRPr>
          </a:p>
        </p:txBody>
      </p:sp>
      <p:pic>
        <p:nvPicPr>
          <p:cNvPr id="27" name="Image 26">
            <a:extLst>
              <a:ext uri="{FF2B5EF4-FFF2-40B4-BE49-F238E27FC236}">
                <a16:creationId xmlns:a16="http://schemas.microsoft.com/office/drawing/2014/main" id="{F3EF7870-0407-4B2C-AAD6-72E2DEEA327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41619" y="662234"/>
            <a:ext cx="1008229" cy="288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28" name="Rectangle 27">
            <a:extLst>
              <a:ext uri="{FF2B5EF4-FFF2-40B4-BE49-F238E27FC236}">
                <a16:creationId xmlns:a16="http://schemas.microsoft.com/office/drawing/2014/main" id="{D100FE20-9858-4815-8957-003496DD3FD4}"/>
              </a:ext>
            </a:extLst>
          </p:cNvPr>
          <p:cNvSpPr/>
          <p:nvPr userDrawn="1"/>
        </p:nvSpPr>
        <p:spPr>
          <a:xfrm>
            <a:off x="3881848" y="1823201"/>
            <a:ext cx="3168000" cy="14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pic>
        <p:nvPicPr>
          <p:cNvPr id="5" name="Image 4">
            <a:extLst>
              <a:ext uri="{FF2B5EF4-FFF2-40B4-BE49-F238E27FC236}">
                <a16:creationId xmlns:a16="http://schemas.microsoft.com/office/drawing/2014/main" id="{A7EC2E93-692C-4898-8BC0-F6EDC4E6F81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49433" y="1028773"/>
            <a:ext cx="1584000" cy="638711"/>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6" name="Espace réservé du texte 5"/>
          <p:cNvSpPr>
            <a:spLocks noGrp="1"/>
          </p:cNvSpPr>
          <p:nvPr>
            <p:ph type="body" sz="quarter" idx="22" hasCustomPrompt="1"/>
          </p:nvPr>
        </p:nvSpPr>
        <p:spPr>
          <a:xfrm>
            <a:off x="6086119" y="230344"/>
            <a:ext cx="1020763" cy="276173"/>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none"/>
        </p:style>
        <p:txBody>
          <a:bodyPr wrap="none" lIns="36000" tIns="36000" rIns="36000" bIns="36000" anchor="ctr" anchorCtr="0">
            <a:normAutofit/>
          </a:bodyPr>
          <a:lstStyle>
            <a:lvl1pPr marL="0" indent="0" algn="ctr">
              <a:buNone/>
              <a:defRPr sz="800" b="0" cap="none" spc="0" baseline="0">
                <a:ln w="0">
                  <a:solidFill>
                    <a:schemeClr val="bg1"/>
                  </a:solidFill>
                </a:ln>
                <a:solidFill>
                  <a:schemeClr val="tx2"/>
                </a:solidFill>
                <a:effectLst>
                  <a:reflection blurRad="6350" stA="53000" endA="300" endPos="35500" dir="5400000" sy="-90000" algn="bl" rotWithShape="0"/>
                </a:effectLst>
              </a:defRPr>
            </a:lvl1pPr>
          </a:lstStyle>
          <a:p>
            <a:pPr lvl="0"/>
            <a:r>
              <a:rPr lang="fr-FR" dirty="0" smtClean="0"/>
              <a:t>CLIC MATHS DOMAIN</a:t>
            </a:r>
            <a:endParaRPr lang="en-US" dirty="0"/>
          </a:p>
        </p:txBody>
      </p:sp>
      <p:sp>
        <p:nvSpPr>
          <p:cNvPr id="30" name="Slide Number Placeholder 5"/>
          <p:cNvSpPr>
            <a:spLocks noGrp="1"/>
          </p:cNvSpPr>
          <p:nvPr>
            <p:ph type="sldNum" sz="quarter" idx="4"/>
          </p:nvPr>
        </p:nvSpPr>
        <p:spPr bwMode="gray">
          <a:xfrm>
            <a:off x="594740" y="254877"/>
            <a:ext cx="483496" cy="569240"/>
          </a:xfrm>
          <a:prstGeom prst="rect">
            <a:avLst/>
          </a:prstGeom>
        </p:spPr>
        <p:txBody>
          <a:bodyPr vert="horz" lIns="91440" tIns="45720" rIns="91440" bIns="45720" rtlCol="0" anchor="ctr"/>
          <a:lstStyle>
            <a:lvl1pPr algn="r">
              <a:defRPr sz="2000">
                <a:solidFill>
                  <a:srgbClr val="002060"/>
                </a:solidFill>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500653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lesson plan p2">
    <p:spTree>
      <p:nvGrpSpPr>
        <p:cNvPr id="1" name=""/>
        <p:cNvGrpSpPr/>
        <p:nvPr/>
      </p:nvGrpSpPr>
      <p:grpSpPr>
        <a:xfrm>
          <a:off x="0" y="0"/>
          <a:ext cx="0" cy="0"/>
          <a:chOff x="0" y="0"/>
          <a:chExt cx="0" cy="0"/>
        </a:xfrm>
      </p:grpSpPr>
      <p:sp>
        <p:nvSpPr>
          <p:cNvPr id="35" name="Espace réservé du texte 34">
            <a:extLst>
              <a:ext uri="{FF2B5EF4-FFF2-40B4-BE49-F238E27FC236}">
                <a16:creationId xmlns:a16="http://schemas.microsoft.com/office/drawing/2014/main" id="{427DB898-0B54-4FEF-8577-CBB531C8776B}"/>
              </a:ext>
            </a:extLst>
          </p:cNvPr>
          <p:cNvSpPr>
            <a:spLocks noGrp="1"/>
          </p:cNvSpPr>
          <p:nvPr>
            <p:ph type="body" sz="quarter" idx="21" hasCustomPrompt="1"/>
          </p:nvPr>
        </p:nvSpPr>
        <p:spPr>
          <a:xfrm>
            <a:off x="601663" y="986827"/>
            <a:ext cx="6480000" cy="9104025"/>
          </a:xfrm>
        </p:spPr>
        <p:txBody>
          <a:bodyPr/>
          <a:lstStyle>
            <a:lvl1pPr>
              <a:defRPr b="0" u="sng"/>
            </a:lvl1pPr>
            <a:lvl2pPr>
              <a:defRPr i="1" u="none"/>
            </a:lvl2pPr>
          </a:lstStyle>
          <a:p>
            <a:pPr lvl="0"/>
            <a:r>
              <a:rPr lang="fr-FR" dirty="0"/>
              <a:t>Clic &amp; </a:t>
            </a:r>
            <a:r>
              <a:rPr lang="fr-FR" dirty="0" err="1"/>
              <a:t>write</a:t>
            </a:r>
            <a:r>
              <a:rPr lang="fr-FR" dirty="0"/>
              <a:t> the </a:t>
            </a:r>
            <a:r>
              <a:rPr lang="fr-FR" dirty="0" err="1"/>
              <a:t>following</a:t>
            </a:r>
            <a:r>
              <a:rPr lang="fr-FR" dirty="0"/>
              <a:t> of the process…</a:t>
            </a:r>
          </a:p>
        </p:txBody>
      </p:sp>
      <p:sp>
        <p:nvSpPr>
          <p:cNvPr id="36" name="Rectangle 35">
            <a:extLst>
              <a:ext uri="{FF2B5EF4-FFF2-40B4-BE49-F238E27FC236}">
                <a16:creationId xmlns:a16="http://schemas.microsoft.com/office/drawing/2014/main" id="{F70363A5-2C64-488D-8E8A-C473BC44ADB5}"/>
              </a:ext>
            </a:extLst>
          </p:cNvPr>
          <p:cNvSpPr/>
          <p:nvPr userDrawn="1"/>
        </p:nvSpPr>
        <p:spPr>
          <a:xfrm>
            <a:off x="601663" y="986827"/>
            <a:ext cx="6480000" cy="9119699"/>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26" name="ZoneTexte 25">
            <a:extLst>
              <a:ext uri="{FF2B5EF4-FFF2-40B4-BE49-F238E27FC236}">
                <a16:creationId xmlns:a16="http://schemas.microsoft.com/office/drawing/2014/main" id="{F6565213-6BC8-49E4-8AA4-77743B7440FD}"/>
              </a:ext>
            </a:extLst>
          </p:cNvPr>
          <p:cNvSpPr txBox="1"/>
          <p:nvPr userDrawn="1"/>
        </p:nvSpPr>
        <p:spPr>
          <a:xfrm>
            <a:off x="601664" y="10106526"/>
            <a:ext cx="6479999" cy="326572"/>
          </a:xfrm>
          <a:prstGeom prst="rect">
            <a:avLst/>
          </a:prstGeom>
          <a:noFill/>
        </p:spPr>
        <p:txBody>
          <a:bodyPr wrap="square" rtlCol="0">
            <a:noAutofit/>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700" i="0" dirty="0">
                <a:latin typeface="Arial Narrow" panose="020B0606020202030204" pitchFamily="34" charset="0"/>
              </a:rPr>
              <a:t>This project has been funded with the support of the European Commission.</a:t>
            </a:r>
            <a:r>
              <a:rPr lang="fr-FR" sz="700" i="0" dirty="0">
                <a:latin typeface="Arial Narrow" panose="020B0606020202030204" pitchFamily="34" charset="0"/>
              </a:rPr>
              <a:t> </a:t>
            </a:r>
            <a:r>
              <a:rPr lang="en-US" sz="700" i="0" dirty="0">
                <a:latin typeface="Arial Narrow" panose="020B060602020203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fr-FR" sz="700" b="1" i="0" dirty="0">
              <a:solidFill>
                <a:srgbClr val="002060"/>
              </a:solidFill>
              <a:latin typeface="Arial Narrow" panose="020B0606020202030204" pitchFamily="34" charset="0"/>
            </a:endParaRPr>
          </a:p>
        </p:txBody>
      </p:sp>
      <p:pic>
        <p:nvPicPr>
          <p:cNvPr id="10" name="Image 9">
            <a:extLst>
              <a:ext uri="{FF2B5EF4-FFF2-40B4-BE49-F238E27FC236}">
                <a16:creationId xmlns:a16="http://schemas.microsoft.com/office/drawing/2014/main" id="{BEF7F1B6-3DC3-45BA-932A-2F2533E3E1B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41619" y="408328"/>
            <a:ext cx="1008229" cy="288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1" name="Image 10">
            <a:extLst>
              <a:ext uri="{FF2B5EF4-FFF2-40B4-BE49-F238E27FC236}">
                <a16:creationId xmlns:a16="http://schemas.microsoft.com/office/drawing/2014/main" id="{46FE41A0-ACCD-4E4B-B484-CA0640693F7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79423" y="164834"/>
            <a:ext cx="1584000" cy="638711"/>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9" name="Slide Number Placeholder 5"/>
          <p:cNvSpPr>
            <a:spLocks noGrp="1"/>
          </p:cNvSpPr>
          <p:nvPr>
            <p:ph type="sldNum" sz="quarter" idx="4"/>
          </p:nvPr>
        </p:nvSpPr>
        <p:spPr bwMode="gray">
          <a:xfrm>
            <a:off x="601663" y="267708"/>
            <a:ext cx="483496" cy="569240"/>
          </a:xfrm>
          <a:prstGeom prst="rect">
            <a:avLst/>
          </a:prstGeom>
        </p:spPr>
        <p:txBody>
          <a:bodyPr vert="horz" lIns="91440" tIns="45720" rIns="91440" bIns="45720" rtlCol="0" anchor="ctr"/>
          <a:lstStyle>
            <a:lvl1pPr algn="r">
              <a:defRPr sz="2000">
                <a:solidFill>
                  <a:srgbClr val="002060"/>
                </a:solidFill>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960586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605447" y="486252"/>
            <a:ext cx="5528012" cy="3527739"/>
          </a:xfrm>
        </p:spPr>
        <p:txBody>
          <a:bodyPr anchor="ctr" anchorCtr="0">
            <a:normAutofit/>
          </a:bodyPr>
          <a:lstStyle>
            <a:lvl1pPr algn="ctr">
              <a:defRPr sz="3349">
                <a:solidFill>
                  <a:srgbClr val="002060"/>
                </a:solidFill>
                <a:effectLst>
                  <a:outerShdw blurRad="38100" dist="38100" dir="2700000" algn="tl">
                    <a:srgbClr val="000000">
                      <a:alpha val="43137"/>
                    </a:srgbClr>
                  </a:outerShdw>
                </a:effectLst>
              </a:defRPr>
            </a:lvl1pPr>
          </a:lstStyle>
          <a:p>
            <a:r>
              <a:rPr lang="fr-FR" dirty="0"/>
              <a:t>Clic &amp; Write</a:t>
            </a:r>
            <a:br>
              <a:rPr lang="fr-FR" dirty="0"/>
            </a:br>
            <a:r>
              <a:rPr lang="fr-FR" dirty="0"/>
              <a:t> the Section</a:t>
            </a:r>
            <a:br>
              <a:rPr lang="fr-FR" dirty="0"/>
            </a:br>
            <a:r>
              <a:rPr lang="fr-FR" dirty="0" err="1"/>
              <a:t>title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6740941"/>
            <a:ext cx="1081775" cy="12138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8" name="Slide Number Placeholder 5"/>
          <p:cNvSpPr>
            <a:spLocks noGrp="1"/>
          </p:cNvSpPr>
          <p:nvPr>
            <p:ph type="sldNum" sz="quarter" idx="4"/>
          </p:nvPr>
        </p:nvSpPr>
        <p:spPr bwMode="gray">
          <a:xfrm>
            <a:off x="299139" y="7063242"/>
            <a:ext cx="483496" cy="569240"/>
          </a:xfrm>
          <a:prstGeom prst="rect">
            <a:avLst/>
          </a:prstGeom>
        </p:spPr>
        <p:txBody>
          <a:bodyPr vert="horz" lIns="91440" tIns="45720" rIns="91440" bIns="45720" rtlCol="0" anchor="ctr"/>
          <a:lstStyle>
            <a:lvl1pPr algn="r">
              <a:defRPr sz="2000">
                <a:solidFill>
                  <a:srgbClr val="002060"/>
                </a:solidFill>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4738094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7" name="Freeform 6"/>
          <p:cNvSpPr/>
          <p:nvPr/>
        </p:nvSpPr>
        <p:spPr bwMode="auto">
          <a:xfrm>
            <a:off x="0" y="6740941"/>
            <a:ext cx="1081775" cy="12138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8" name="ZoneTexte 7">
            <a:extLst>
              <a:ext uri="{FF2B5EF4-FFF2-40B4-BE49-F238E27FC236}">
                <a16:creationId xmlns:a16="http://schemas.microsoft.com/office/drawing/2014/main" id="{BAF42468-8A01-463E-B5B2-E9D48C21A746}"/>
              </a:ext>
            </a:extLst>
          </p:cNvPr>
          <p:cNvSpPr txBox="1"/>
          <p:nvPr userDrawn="1"/>
        </p:nvSpPr>
        <p:spPr>
          <a:xfrm>
            <a:off x="1605446" y="4982465"/>
            <a:ext cx="5528012" cy="923330"/>
          </a:xfrm>
          <a:prstGeom prst="rect">
            <a:avLst/>
          </a:prstGeom>
          <a:noFill/>
        </p:spPr>
        <p:txBody>
          <a:bodyPr wrap="square" rtlCol="0">
            <a:spAutoFit/>
          </a:bodyPr>
          <a:lstStyle/>
          <a:p>
            <a:pPr algn="ctr"/>
            <a:r>
              <a:rPr lang="fr-FR" i="1" dirty="0">
                <a:solidFill>
                  <a:srgbClr val="002060"/>
                </a:solidFill>
              </a:rPr>
              <a:t>A collection of </a:t>
            </a:r>
            <a:r>
              <a:rPr lang="fr-FR" i="1" dirty="0" err="1">
                <a:solidFill>
                  <a:srgbClr val="002060"/>
                </a:solidFill>
              </a:rPr>
              <a:t>lessons</a:t>
            </a:r>
            <a:r>
              <a:rPr lang="fr-FR" i="1" dirty="0">
                <a:solidFill>
                  <a:srgbClr val="002060"/>
                </a:solidFill>
              </a:rPr>
              <a:t> or</a:t>
            </a:r>
          </a:p>
          <a:p>
            <a:pPr algn="ctr"/>
            <a:r>
              <a:rPr lang="fr-FR" i="1" dirty="0" err="1">
                <a:solidFill>
                  <a:srgbClr val="002060"/>
                </a:solidFill>
              </a:rPr>
              <a:t>didactic</a:t>
            </a:r>
            <a:r>
              <a:rPr lang="fr-FR" i="1" dirty="0">
                <a:solidFill>
                  <a:srgbClr val="002060"/>
                </a:solidFill>
              </a:rPr>
              <a:t> propositions </a:t>
            </a:r>
            <a:r>
              <a:rPr lang="fr-FR" i="1" dirty="0" err="1">
                <a:solidFill>
                  <a:srgbClr val="002060"/>
                </a:solidFill>
              </a:rPr>
              <a:t>using</a:t>
            </a:r>
            <a:r>
              <a:rPr lang="fr-FR" i="1" dirty="0">
                <a:solidFill>
                  <a:srgbClr val="002060"/>
                </a:solidFill>
              </a:rPr>
              <a:t> maths </a:t>
            </a:r>
            <a:r>
              <a:rPr lang="fr-FR" i="1" dirty="0" err="1">
                <a:solidFill>
                  <a:srgbClr val="002060"/>
                </a:solidFill>
              </a:rPr>
              <a:t>games</a:t>
            </a:r>
            <a:endParaRPr lang="fr-FR" i="1" dirty="0">
              <a:solidFill>
                <a:srgbClr val="002060"/>
              </a:solidFill>
            </a:endParaRPr>
          </a:p>
          <a:p>
            <a:pPr algn="ctr"/>
            <a:r>
              <a:rPr lang="fr-FR" i="1" dirty="0">
                <a:solidFill>
                  <a:srgbClr val="002060"/>
                </a:solidFill>
              </a:rPr>
              <a:t>for </a:t>
            </a:r>
            <a:r>
              <a:rPr lang="fr-FR" i="1" dirty="0" err="1">
                <a:solidFill>
                  <a:srgbClr val="002060"/>
                </a:solidFill>
              </a:rPr>
              <a:t>primary</a:t>
            </a:r>
            <a:r>
              <a:rPr lang="fr-FR" i="1" dirty="0">
                <a:solidFill>
                  <a:srgbClr val="002060"/>
                </a:solidFill>
              </a:rPr>
              <a:t> </a:t>
            </a:r>
            <a:r>
              <a:rPr lang="fr-FR" i="1" dirty="0" err="1">
                <a:solidFill>
                  <a:srgbClr val="002060"/>
                </a:solidFill>
              </a:rPr>
              <a:t>school</a:t>
            </a:r>
            <a:r>
              <a:rPr lang="fr-FR" i="1" dirty="0">
                <a:solidFill>
                  <a:srgbClr val="002060"/>
                </a:solidFill>
              </a:rPr>
              <a:t> </a:t>
            </a:r>
            <a:r>
              <a:rPr lang="fr-FR" i="1" dirty="0" err="1">
                <a:solidFill>
                  <a:srgbClr val="002060"/>
                </a:solidFill>
              </a:rPr>
              <a:t>teachers</a:t>
            </a:r>
            <a:endParaRPr lang="fr-FR" i="1" dirty="0">
              <a:solidFill>
                <a:srgbClr val="002060"/>
              </a:solidFill>
            </a:endParaRPr>
          </a:p>
        </p:txBody>
      </p:sp>
      <p:sp>
        <p:nvSpPr>
          <p:cNvPr id="11" name="ZoneTexte 10">
            <a:extLst>
              <a:ext uri="{FF2B5EF4-FFF2-40B4-BE49-F238E27FC236}">
                <a16:creationId xmlns:a16="http://schemas.microsoft.com/office/drawing/2014/main" id="{217ADF92-197F-4ED4-9752-CB5CDB2CC88B}"/>
              </a:ext>
            </a:extLst>
          </p:cNvPr>
          <p:cNvSpPr txBox="1"/>
          <p:nvPr userDrawn="1"/>
        </p:nvSpPr>
        <p:spPr>
          <a:xfrm>
            <a:off x="1433996" y="958510"/>
            <a:ext cx="5528012" cy="3093154"/>
          </a:xfrm>
          <a:prstGeom prst="rect">
            <a:avLst/>
          </a:prstGeom>
          <a:noFill/>
        </p:spPr>
        <p:txBody>
          <a:bodyPr wrap="square" rtlCol="0">
            <a:spAutoFit/>
          </a:bodyPr>
          <a:lstStyle/>
          <a:p>
            <a:pPr algn="ctr"/>
            <a:r>
              <a:rPr lang="fr-FR" sz="6500" dirty="0">
                <a:solidFill>
                  <a:srgbClr val="002060"/>
                </a:solidFill>
                <a:latin typeface="+mj-lt"/>
              </a:rPr>
              <a:t>MATHS THROUGH GAMES</a:t>
            </a:r>
          </a:p>
        </p:txBody>
      </p:sp>
      <p:pic>
        <p:nvPicPr>
          <p:cNvPr id="12" name="Image 11">
            <a:extLst>
              <a:ext uri="{FF2B5EF4-FFF2-40B4-BE49-F238E27FC236}">
                <a16:creationId xmlns:a16="http://schemas.microsoft.com/office/drawing/2014/main" id="{D7F3506C-F432-4D03-ABBA-193F91E0436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360000">
            <a:off x="3817306" y="9373268"/>
            <a:ext cx="2520000" cy="719836"/>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3" name="Image 12">
            <a:extLst>
              <a:ext uri="{FF2B5EF4-FFF2-40B4-BE49-F238E27FC236}">
                <a16:creationId xmlns:a16="http://schemas.microsoft.com/office/drawing/2014/main" id="{3E287E13-2941-4B64-90B6-03315D829E1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966005" y="6740941"/>
            <a:ext cx="4463991" cy="1800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236322458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ver4">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19D56307-B3EF-4123-AC73-551D7AE1BF2C}"/>
              </a:ext>
            </a:extLst>
          </p:cNvPr>
          <p:cNvSpPr txBox="1"/>
          <p:nvPr userDrawn="1"/>
        </p:nvSpPr>
        <p:spPr>
          <a:xfrm>
            <a:off x="601664" y="10106526"/>
            <a:ext cx="6714673" cy="326572"/>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800" dirty="0">
                <a:latin typeface="Arial Narrow" panose="020B0606020202030204" pitchFamily="34" charset="0"/>
              </a:rPr>
              <a:t>The </a:t>
            </a:r>
            <a:r>
              <a:rPr lang="fr-FR" sz="800" dirty="0" err="1">
                <a:latin typeface="Arial Narrow" panose="020B0606020202030204" pitchFamily="34" charset="0"/>
              </a:rPr>
              <a:t>Europeen</a:t>
            </a:r>
            <a:r>
              <a:rPr lang="fr-FR" sz="800" dirty="0">
                <a:latin typeface="Arial Narrow" panose="020B0606020202030204" pitchFamily="34" charset="0"/>
              </a:rPr>
              <a:t> Commission support for the production of </a:t>
            </a:r>
            <a:r>
              <a:rPr lang="fr-FR" sz="800" dirty="0" err="1">
                <a:latin typeface="Arial Narrow" panose="020B0606020202030204" pitchFamily="34" charset="0"/>
              </a:rPr>
              <a:t>this</a:t>
            </a:r>
            <a:r>
              <a:rPr lang="fr-FR" sz="800" dirty="0">
                <a:latin typeface="Arial Narrow" panose="020B0606020202030204" pitchFamily="34" charset="0"/>
              </a:rPr>
              <a:t> publication </a:t>
            </a:r>
            <a:r>
              <a:rPr lang="fr-FR" sz="800" dirty="0" err="1">
                <a:latin typeface="Arial Narrow" panose="020B0606020202030204" pitchFamily="34" charset="0"/>
              </a:rPr>
              <a:t>does</a:t>
            </a:r>
            <a:r>
              <a:rPr lang="fr-FR" sz="800" dirty="0">
                <a:latin typeface="Arial Narrow" panose="020B0606020202030204" pitchFamily="34" charset="0"/>
              </a:rPr>
              <a:t> not </a:t>
            </a:r>
            <a:r>
              <a:rPr lang="fr-FR" sz="800" dirty="0" err="1">
                <a:latin typeface="Arial Narrow" panose="020B0606020202030204" pitchFamily="34" charset="0"/>
              </a:rPr>
              <a:t>constitute</a:t>
            </a:r>
            <a:r>
              <a:rPr lang="fr-FR" sz="800" dirty="0">
                <a:latin typeface="Arial Narrow" panose="020B0606020202030204" pitchFamily="34" charset="0"/>
              </a:rPr>
              <a:t> an </a:t>
            </a:r>
            <a:r>
              <a:rPr lang="fr-FR" sz="800" dirty="0" err="1">
                <a:latin typeface="Arial Narrow" panose="020B0606020202030204" pitchFamily="34" charset="0"/>
              </a:rPr>
              <a:t>endorsement</a:t>
            </a:r>
            <a:r>
              <a:rPr lang="fr-FR" sz="800" dirty="0">
                <a:latin typeface="Arial Narrow" panose="020B0606020202030204" pitchFamily="34" charset="0"/>
              </a:rPr>
              <a:t> of the contentes </a:t>
            </a:r>
            <a:r>
              <a:rPr lang="fr-FR" sz="800" dirty="0" err="1">
                <a:latin typeface="Arial Narrow" panose="020B0606020202030204" pitchFamily="34" charset="0"/>
              </a:rPr>
              <a:t>which</a:t>
            </a:r>
            <a:r>
              <a:rPr lang="fr-FR" sz="800" dirty="0">
                <a:latin typeface="Arial Narrow" panose="020B0606020202030204" pitchFamily="34" charset="0"/>
              </a:rPr>
              <a:t> </a:t>
            </a:r>
            <a:r>
              <a:rPr lang="fr-FR" sz="800" dirty="0" err="1">
                <a:latin typeface="Arial Narrow" panose="020B0606020202030204" pitchFamily="34" charset="0"/>
              </a:rPr>
              <a:t>reflects</a:t>
            </a:r>
            <a:r>
              <a:rPr lang="fr-FR" sz="800" dirty="0">
                <a:latin typeface="Arial Narrow" panose="020B0606020202030204" pitchFamily="34" charset="0"/>
              </a:rPr>
              <a:t> the </a:t>
            </a:r>
            <a:r>
              <a:rPr lang="fr-FR" sz="800" dirty="0" err="1">
                <a:latin typeface="Arial Narrow" panose="020B0606020202030204" pitchFamily="34" charset="0"/>
              </a:rPr>
              <a:t>views</a:t>
            </a:r>
            <a:r>
              <a:rPr lang="fr-FR" sz="800" dirty="0">
                <a:latin typeface="Arial Narrow" panose="020B0606020202030204" pitchFamily="34" charset="0"/>
              </a:rPr>
              <a:t> </a:t>
            </a:r>
            <a:r>
              <a:rPr lang="fr-FR" sz="800" dirty="0" err="1">
                <a:latin typeface="Arial Narrow" panose="020B0606020202030204" pitchFamily="34" charset="0"/>
              </a:rPr>
              <a:t>only</a:t>
            </a:r>
            <a:r>
              <a:rPr lang="fr-FR" sz="800" dirty="0">
                <a:latin typeface="Arial Narrow" panose="020B0606020202030204" pitchFamily="34" charset="0"/>
              </a:rPr>
              <a:t> of the </a:t>
            </a:r>
            <a:r>
              <a:rPr lang="fr-FR" sz="800" dirty="0" err="1">
                <a:latin typeface="Arial Narrow" panose="020B0606020202030204" pitchFamily="34" charset="0"/>
              </a:rPr>
              <a:t>authors</a:t>
            </a:r>
            <a:r>
              <a:rPr lang="fr-FR" sz="800" dirty="0">
                <a:latin typeface="Arial Narrow" panose="020B0606020202030204" pitchFamily="34" charset="0"/>
              </a:rPr>
              <a:t>, and the Commission </a:t>
            </a:r>
            <a:r>
              <a:rPr lang="fr-FR" sz="800" dirty="0" err="1">
                <a:latin typeface="Arial Narrow" panose="020B0606020202030204" pitchFamily="34" charset="0"/>
              </a:rPr>
              <a:t>cannot</a:t>
            </a:r>
            <a:r>
              <a:rPr lang="fr-FR" sz="800" dirty="0">
                <a:latin typeface="Arial Narrow" panose="020B0606020202030204" pitchFamily="34" charset="0"/>
              </a:rPr>
              <a:t> </a:t>
            </a:r>
            <a:r>
              <a:rPr lang="fr-FR" sz="800" dirty="0" err="1">
                <a:latin typeface="Arial Narrow" panose="020B0606020202030204" pitchFamily="34" charset="0"/>
              </a:rPr>
              <a:t>be</a:t>
            </a:r>
            <a:r>
              <a:rPr lang="fr-FR" sz="800" dirty="0">
                <a:latin typeface="Arial Narrow" panose="020B0606020202030204" pitchFamily="34" charset="0"/>
              </a:rPr>
              <a:t> </a:t>
            </a:r>
            <a:r>
              <a:rPr lang="fr-FR" sz="800" dirty="0" err="1">
                <a:latin typeface="Arial Narrow" panose="020B0606020202030204" pitchFamily="34" charset="0"/>
              </a:rPr>
              <a:t>responsible</a:t>
            </a:r>
            <a:r>
              <a:rPr lang="fr-FR" sz="800" dirty="0">
                <a:latin typeface="Arial Narrow" panose="020B0606020202030204" pitchFamily="34" charset="0"/>
              </a:rPr>
              <a:t> for </a:t>
            </a:r>
            <a:r>
              <a:rPr lang="fr-FR" sz="800" dirty="0" err="1">
                <a:latin typeface="Arial Narrow" panose="020B0606020202030204" pitchFamily="34" charset="0"/>
              </a:rPr>
              <a:t>any</a:t>
            </a:r>
            <a:r>
              <a:rPr lang="fr-FR" sz="800" dirty="0">
                <a:latin typeface="Arial Narrow" panose="020B0606020202030204" pitchFamily="34" charset="0"/>
              </a:rPr>
              <a:t> use </a:t>
            </a:r>
            <a:r>
              <a:rPr lang="fr-FR" sz="800" dirty="0" err="1">
                <a:latin typeface="Arial Narrow" panose="020B0606020202030204" pitchFamily="34" charset="0"/>
              </a:rPr>
              <a:t>which</a:t>
            </a:r>
            <a:r>
              <a:rPr lang="fr-FR" sz="800" dirty="0">
                <a:latin typeface="Arial Narrow" panose="020B0606020202030204" pitchFamily="34" charset="0"/>
              </a:rPr>
              <a:t> </a:t>
            </a:r>
            <a:r>
              <a:rPr lang="fr-FR" sz="800" dirty="0" err="1">
                <a:latin typeface="Arial Narrow" panose="020B0606020202030204" pitchFamily="34" charset="0"/>
              </a:rPr>
              <a:t>may</a:t>
            </a:r>
            <a:r>
              <a:rPr lang="fr-FR" sz="800" dirty="0">
                <a:latin typeface="Arial Narrow" panose="020B0606020202030204" pitchFamily="34" charset="0"/>
              </a:rPr>
              <a:t> </a:t>
            </a:r>
            <a:r>
              <a:rPr lang="fr-FR" sz="800" dirty="0" err="1">
                <a:latin typeface="Arial Narrow" panose="020B0606020202030204" pitchFamily="34" charset="0"/>
              </a:rPr>
              <a:t>be</a:t>
            </a:r>
            <a:r>
              <a:rPr lang="fr-FR" sz="800" dirty="0">
                <a:latin typeface="Arial Narrow" panose="020B0606020202030204" pitchFamily="34" charset="0"/>
              </a:rPr>
              <a:t> made of the information </a:t>
            </a:r>
            <a:r>
              <a:rPr lang="fr-FR" sz="800" dirty="0" err="1">
                <a:latin typeface="Arial Narrow" panose="020B0606020202030204" pitchFamily="34" charset="0"/>
              </a:rPr>
              <a:t>contained</a:t>
            </a:r>
            <a:r>
              <a:rPr lang="fr-FR" sz="800" dirty="0">
                <a:latin typeface="Arial Narrow" panose="020B0606020202030204" pitchFamily="34" charset="0"/>
              </a:rPr>
              <a:t> </a:t>
            </a:r>
            <a:r>
              <a:rPr lang="fr-FR" sz="800" dirty="0" err="1">
                <a:latin typeface="Arial Narrow" panose="020B0606020202030204" pitchFamily="34" charset="0"/>
              </a:rPr>
              <a:t>therein</a:t>
            </a:r>
            <a:r>
              <a:rPr lang="fr-FR" sz="800" dirty="0">
                <a:latin typeface="Arial Narrow" panose="020B0606020202030204" pitchFamily="34" charset="0"/>
              </a:rPr>
              <a:t>.</a:t>
            </a:r>
          </a:p>
          <a:p>
            <a:pPr marL="0" indent="0">
              <a:buFont typeface="Wingdings" panose="05000000000000000000" pitchFamily="2" charset="2"/>
              <a:buNone/>
            </a:pPr>
            <a:r>
              <a:rPr lang="fr-FR" sz="800" b="1" dirty="0">
                <a:solidFill>
                  <a:srgbClr val="002060"/>
                </a:solidFill>
                <a:latin typeface="Arial Narrow" panose="020B0606020202030204" pitchFamily="34" charset="0"/>
              </a:rPr>
              <a:t>  </a:t>
            </a:r>
          </a:p>
        </p:txBody>
      </p:sp>
      <p:sp>
        <p:nvSpPr>
          <p:cNvPr id="2" name="ZoneTexte 1">
            <a:extLst>
              <a:ext uri="{FF2B5EF4-FFF2-40B4-BE49-F238E27FC236}">
                <a16:creationId xmlns:a16="http://schemas.microsoft.com/office/drawing/2014/main" id="{EF626B33-9B32-4C9A-ABB0-147D410F0DE9}"/>
              </a:ext>
            </a:extLst>
          </p:cNvPr>
          <p:cNvSpPr txBox="1"/>
          <p:nvPr userDrawn="1"/>
        </p:nvSpPr>
        <p:spPr>
          <a:xfrm>
            <a:off x="601664" y="975360"/>
            <a:ext cx="6408736" cy="923330"/>
          </a:xfrm>
          <a:prstGeom prst="rect">
            <a:avLst/>
          </a:prstGeom>
          <a:noFill/>
        </p:spPr>
        <p:txBody>
          <a:bodyPr wrap="square" rtlCol="0">
            <a:spAutoFit/>
          </a:bodyPr>
          <a:lstStyle/>
          <a:p>
            <a:pPr algn="ctr"/>
            <a:r>
              <a:rPr lang="fr-FR" dirty="0">
                <a:latin typeface="Times New Roman" panose="02020603050405020304" pitchFamily="18" charset="0"/>
                <a:cs typeface="Times New Roman" panose="02020603050405020304" pitchFamily="18" charset="0"/>
              </a:rPr>
              <a:t>All </a:t>
            </a:r>
            <a:r>
              <a:rPr lang="fr-FR" dirty="0" err="1">
                <a:latin typeface="Times New Roman" panose="02020603050405020304" pitchFamily="18" charset="0"/>
                <a:cs typeface="Times New Roman" panose="02020603050405020304" pitchFamily="18" charset="0"/>
              </a:rPr>
              <a:t>these</a:t>
            </a:r>
            <a:r>
              <a:rPr lang="fr-FR" dirty="0">
                <a:latin typeface="Times New Roman" panose="02020603050405020304" pitchFamily="18" charset="0"/>
                <a:cs typeface="Times New Roman" panose="02020603050405020304" pitchFamily="18" charset="0"/>
              </a:rPr>
              <a:t> productions can </a:t>
            </a:r>
            <a:r>
              <a:rPr lang="fr-FR" dirty="0" err="1">
                <a:latin typeface="Times New Roman" panose="02020603050405020304" pitchFamily="18" charset="0"/>
                <a:cs typeface="Times New Roman" panose="02020603050405020304" pitchFamily="18" charset="0"/>
              </a:rPr>
              <a:t>be</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uploaded</a:t>
            </a:r>
            <a:r>
              <a:rPr lang="fr-FR" dirty="0">
                <a:latin typeface="Times New Roman" panose="02020603050405020304" pitchFamily="18" charset="0"/>
                <a:cs typeface="Times New Roman" panose="02020603050405020304" pitchFamily="18" charset="0"/>
              </a:rPr>
              <a:t> </a:t>
            </a:r>
          </a:p>
          <a:p>
            <a:pPr algn="ctr"/>
            <a:r>
              <a:rPr lang="fr-FR" dirty="0">
                <a:latin typeface="Times New Roman" panose="02020603050405020304" pitchFamily="18" charset="0"/>
                <a:cs typeface="Times New Roman" panose="02020603050405020304" pitchFamily="18" charset="0"/>
              </a:rPr>
              <a:t>on the </a:t>
            </a:r>
            <a:r>
              <a:rPr lang="fr-FR" dirty="0" err="1">
                <a:latin typeface="Times New Roman" panose="02020603050405020304" pitchFamily="18" charset="0"/>
                <a:cs typeface="Times New Roman" panose="02020603050405020304" pitchFamily="18" charset="0"/>
              </a:rPr>
              <a:t>website</a:t>
            </a:r>
            <a:r>
              <a:rPr lang="fr-FR" dirty="0">
                <a:latin typeface="Times New Roman" panose="02020603050405020304" pitchFamily="18" charset="0"/>
                <a:cs typeface="Times New Roman" panose="02020603050405020304" pitchFamily="18" charset="0"/>
              </a:rPr>
              <a:t> of the </a:t>
            </a:r>
            <a:r>
              <a:rPr lang="fr-FR" dirty="0" err="1">
                <a:latin typeface="Times New Roman" panose="02020603050405020304" pitchFamily="18" charset="0"/>
                <a:cs typeface="Times New Roman" panose="02020603050405020304" pitchFamily="18" charset="0"/>
              </a:rPr>
              <a:t>project</a:t>
            </a:r>
            <a:r>
              <a:rPr lang="fr-FR" dirty="0">
                <a:latin typeface="Times New Roman" panose="02020603050405020304" pitchFamily="18" charset="0"/>
                <a:cs typeface="Times New Roman" panose="02020603050405020304" pitchFamily="18" charset="0"/>
              </a:rPr>
              <a:t> : </a:t>
            </a:r>
          </a:p>
          <a:p>
            <a:pPr algn="ctr"/>
            <a:r>
              <a:rPr lang="fr-FR" u="sng" dirty="0">
                <a:solidFill>
                  <a:srgbClr val="00B0F0"/>
                </a:solidFill>
                <a:latin typeface="Times New Roman" panose="02020603050405020304" pitchFamily="18" charset="0"/>
                <a:cs typeface="Times New Roman" panose="02020603050405020304" pitchFamily="18" charset="0"/>
              </a:rPr>
              <a:t>www.mathensjeu.eklablog.com</a:t>
            </a:r>
            <a:r>
              <a:rPr lang="fr-FR"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23210961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356394"/>
            <a:ext cx="1768088" cy="10349806"/>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16878" y="-1225"/>
            <a:ext cx="1461261" cy="10685638"/>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13395" cy="1069181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607748" y="973005"/>
            <a:ext cx="5525710" cy="1996943"/>
          </a:xfrm>
          <a:prstGeom prst="rect">
            <a:avLst/>
          </a:prstGeom>
        </p:spPr>
        <p:txBody>
          <a:bodyPr vert="horz" lIns="91440" tIns="45720" rIns="91440" bIns="45720" rtlCol="0" anchor="ctr" anchorCtr="1">
            <a:normAutofit/>
          </a:bodyPr>
          <a:lstStyle/>
          <a:p>
            <a:r>
              <a:rPr lang="fr-FR" dirty="0" err="1"/>
              <a:t>title</a:t>
            </a:r>
            <a:endParaRPr lang="en-US" dirty="0"/>
          </a:p>
        </p:txBody>
      </p:sp>
      <p:sp>
        <p:nvSpPr>
          <p:cNvPr id="3" name="Text Placeholder 2"/>
          <p:cNvSpPr>
            <a:spLocks noGrp="1"/>
          </p:cNvSpPr>
          <p:nvPr>
            <p:ph type="body" idx="1"/>
          </p:nvPr>
        </p:nvSpPr>
        <p:spPr>
          <a:xfrm>
            <a:off x="1605446" y="3326342"/>
            <a:ext cx="5528012" cy="6058694"/>
          </a:xfrm>
          <a:prstGeom prst="rect">
            <a:avLst/>
          </a:prstGeom>
        </p:spPr>
        <p:txBody>
          <a:bodyPr vert="horz" lIns="91440" tIns="45720" rIns="91440" bIns="45720" rtlCol="0">
            <a:norm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2"/>
          </p:nvPr>
        </p:nvSpPr>
        <p:spPr>
          <a:xfrm>
            <a:off x="6424739" y="9557522"/>
            <a:ext cx="710755" cy="577458"/>
          </a:xfrm>
          <a:prstGeom prst="rect">
            <a:avLst/>
          </a:prstGeom>
        </p:spPr>
        <p:txBody>
          <a:bodyPr vert="horz" lIns="91440" tIns="45720" rIns="91440" bIns="45720" rtlCol="0" anchor="ctr"/>
          <a:lstStyle>
            <a:lvl1pPr algn="r">
              <a:defRPr sz="558">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1605447" y="9565896"/>
            <a:ext cx="4724796" cy="569240"/>
          </a:xfrm>
          <a:prstGeom prst="rect">
            <a:avLst/>
          </a:prstGeom>
        </p:spPr>
        <p:txBody>
          <a:bodyPr vert="horz" lIns="91440" tIns="45720" rIns="91440" bIns="45720" rtlCol="0" anchor="ctr"/>
          <a:lstStyle>
            <a:lvl1pPr algn="l">
              <a:defRPr sz="55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329752" y="1228175"/>
            <a:ext cx="483496" cy="569240"/>
          </a:xfrm>
          <a:prstGeom prst="rect">
            <a:avLst/>
          </a:prstGeom>
        </p:spPr>
        <p:txBody>
          <a:bodyPr vert="horz" lIns="91440" tIns="45720" rIns="91440" bIns="45720" rtlCol="0" anchor="ctr"/>
          <a:lstStyle>
            <a:lvl1pPr algn="r">
              <a:defRPr sz="2000">
                <a:solidFill>
                  <a:srgbClr val="002060"/>
                </a:solidFill>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69860639"/>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889" r:id="rId4"/>
    <p:sldLayoutId id="2147483909" r:id="rId5"/>
  </p:sldLayoutIdLst>
  <p:timing>
    <p:tnLst>
      <p:par>
        <p:cTn id="1" dur="indefinite" restart="never" nodeType="tmRoot"/>
      </p:par>
    </p:tnLst>
  </p:timing>
  <p:hf hdr="0" ftr="0" dt="0"/>
  <p:txStyles>
    <p:titleStyle>
      <a:lvl1pPr algn="l" defTabSz="283510" rtl="0" eaLnBrk="1" latinLnBrk="0" hangingPunct="1">
        <a:spcBef>
          <a:spcPct val="0"/>
        </a:spcBef>
        <a:buNone/>
        <a:defRPr sz="2232" kern="1200">
          <a:solidFill>
            <a:srgbClr val="002060"/>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2632" indent="-212632" algn="l" defTabSz="283510" rtl="0" eaLnBrk="1" latinLnBrk="0" hangingPunct="1">
        <a:spcBef>
          <a:spcPts val="620"/>
        </a:spcBef>
        <a:spcAft>
          <a:spcPts val="0"/>
        </a:spcAft>
        <a:buClr>
          <a:schemeClr val="accent1"/>
        </a:buClr>
        <a:buFont typeface="Wingdings 3" charset="2"/>
        <a:buChar char=""/>
        <a:defRPr sz="1100" b="0" u="none"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1pPr>
      <a:lvl2pPr marL="460703" indent="-177194" algn="l" defTabSz="283510" rtl="0" eaLnBrk="1" latinLnBrk="0" hangingPunct="1">
        <a:spcBef>
          <a:spcPts val="620"/>
        </a:spcBef>
        <a:spcAft>
          <a:spcPts val="0"/>
        </a:spcAft>
        <a:buClr>
          <a:schemeClr val="accent1"/>
        </a:buClr>
        <a:buFont typeface="Times New Roman" panose="02020603050405020304" pitchFamily="18" charset="0"/>
        <a:buChar char="►"/>
        <a:defRPr sz="1000" b="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2pPr>
      <a:lvl3pPr marL="708774" indent="-141755" algn="l" defTabSz="283510" rtl="0" eaLnBrk="1" latinLnBrk="0" hangingPunct="1">
        <a:spcBef>
          <a:spcPts val="620"/>
        </a:spcBef>
        <a:spcAft>
          <a:spcPts val="0"/>
        </a:spcAft>
        <a:buClr>
          <a:schemeClr val="accent1"/>
        </a:buClr>
        <a:buFont typeface="Times New Roman" panose="02020603050405020304" pitchFamily="18" charset="0"/>
        <a:buChar char="▬"/>
        <a:defRPr sz="900" i="1"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3pPr>
      <a:lvl4pPr marL="992284" indent="-141755" algn="l" defTabSz="283510" rtl="0" eaLnBrk="1" latinLnBrk="0" hangingPunct="1">
        <a:spcBef>
          <a:spcPts val="620"/>
        </a:spcBef>
        <a:spcAft>
          <a:spcPts val="0"/>
        </a:spcAft>
        <a:buClr>
          <a:schemeClr val="accent1"/>
        </a:buClr>
        <a:buFont typeface="Times New Roman" panose="02020603050405020304" pitchFamily="18" charset="0"/>
        <a:buChar char="■"/>
        <a:defRPr sz="9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4pPr>
      <a:lvl5pPr marL="1305489" indent="-171450" algn="l" defTabSz="283510" rtl="0" eaLnBrk="1" latinLnBrk="0" hangingPunct="1">
        <a:spcBef>
          <a:spcPts val="620"/>
        </a:spcBef>
        <a:spcAft>
          <a:spcPts val="0"/>
        </a:spcAft>
        <a:buClr>
          <a:schemeClr val="accent1"/>
        </a:buClr>
        <a:buFont typeface="Times New Roman" panose="02020603050405020304" pitchFamily="18" charset="0"/>
        <a:buChar char="●"/>
        <a:defRPr sz="9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5pPr>
      <a:lvl6pPr marL="155930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6pPr>
      <a:lvl7pPr marL="184281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7pPr>
      <a:lvl8pPr marL="212632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8pPr>
      <a:lvl9pPr marL="240983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9pPr>
    </p:bodyStyle>
    <p:otherStyle>
      <a:defPPr>
        <a:defRPr lang="en-US"/>
      </a:defPPr>
      <a:lvl1pPr marL="0" algn="l" defTabSz="283510" rtl="0" eaLnBrk="1" latinLnBrk="0" hangingPunct="1">
        <a:defRPr sz="1116" kern="1200">
          <a:solidFill>
            <a:schemeClr val="tx1"/>
          </a:solidFill>
          <a:latin typeface="+mn-lt"/>
          <a:ea typeface="+mn-ea"/>
          <a:cs typeface="+mn-cs"/>
        </a:defRPr>
      </a:lvl1pPr>
      <a:lvl2pPr marL="283510" algn="l" defTabSz="283510" rtl="0" eaLnBrk="1" latinLnBrk="0" hangingPunct="1">
        <a:defRPr sz="1116" kern="1200">
          <a:solidFill>
            <a:schemeClr val="tx1"/>
          </a:solidFill>
          <a:latin typeface="+mn-lt"/>
          <a:ea typeface="+mn-ea"/>
          <a:cs typeface="+mn-cs"/>
        </a:defRPr>
      </a:lvl2pPr>
      <a:lvl3pPr marL="567019" algn="l" defTabSz="283510" rtl="0" eaLnBrk="1" latinLnBrk="0" hangingPunct="1">
        <a:defRPr sz="1116" kern="1200">
          <a:solidFill>
            <a:schemeClr val="tx1"/>
          </a:solidFill>
          <a:latin typeface="+mn-lt"/>
          <a:ea typeface="+mn-ea"/>
          <a:cs typeface="+mn-cs"/>
        </a:defRPr>
      </a:lvl3pPr>
      <a:lvl4pPr marL="850529" algn="l" defTabSz="283510" rtl="0" eaLnBrk="1" latinLnBrk="0" hangingPunct="1">
        <a:defRPr sz="1116" kern="1200">
          <a:solidFill>
            <a:schemeClr val="tx1"/>
          </a:solidFill>
          <a:latin typeface="+mn-lt"/>
          <a:ea typeface="+mn-ea"/>
          <a:cs typeface="+mn-cs"/>
        </a:defRPr>
      </a:lvl4pPr>
      <a:lvl5pPr marL="1134039" algn="l" defTabSz="283510" rtl="0" eaLnBrk="1" latinLnBrk="0" hangingPunct="1">
        <a:defRPr sz="1116" kern="1200">
          <a:solidFill>
            <a:schemeClr val="tx1"/>
          </a:solidFill>
          <a:latin typeface="+mn-lt"/>
          <a:ea typeface="+mn-ea"/>
          <a:cs typeface="+mn-cs"/>
        </a:defRPr>
      </a:lvl5pPr>
      <a:lvl6pPr marL="1417549" algn="l" defTabSz="283510" rtl="0" eaLnBrk="1" latinLnBrk="0" hangingPunct="1">
        <a:defRPr sz="1116" kern="1200">
          <a:solidFill>
            <a:schemeClr val="tx1"/>
          </a:solidFill>
          <a:latin typeface="+mn-lt"/>
          <a:ea typeface="+mn-ea"/>
          <a:cs typeface="+mn-cs"/>
        </a:defRPr>
      </a:lvl6pPr>
      <a:lvl7pPr marL="1701058" algn="l" defTabSz="283510" rtl="0" eaLnBrk="1" latinLnBrk="0" hangingPunct="1">
        <a:defRPr sz="1116" kern="1200">
          <a:solidFill>
            <a:schemeClr val="tx1"/>
          </a:solidFill>
          <a:latin typeface="+mn-lt"/>
          <a:ea typeface="+mn-ea"/>
          <a:cs typeface="+mn-cs"/>
        </a:defRPr>
      </a:lvl7pPr>
      <a:lvl8pPr marL="1984568" algn="l" defTabSz="283510" rtl="0" eaLnBrk="1" latinLnBrk="0" hangingPunct="1">
        <a:defRPr sz="1116" kern="1200">
          <a:solidFill>
            <a:schemeClr val="tx1"/>
          </a:solidFill>
          <a:latin typeface="+mn-lt"/>
          <a:ea typeface="+mn-ea"/>
          <a:cs typeface="+mn-cs"/>
        </a:defRPr>
      </a:lvl8pPr>
      <a:lvl9pPr marL="2268078" algn="l" defTabSz="283510" rtl="0" eaLnBrk="1" latinLnBrk="0" hangingPunct="1">
        <a:defRPr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hyperlink" Target="https://study.com/academy/lesson/basic-geometry-concepts-terms.html" TargetMode="External"/><Relationship Id="rId7" Type="http://schemas.openxmlformats.org/officeDocument/2006/relationships/image" Target="../media/image7.jpeg"/><Relationship Id="rId2" Type="http://schemas.openxmlformats.org/officeDocument/2006/relationships/hyperlink" Target="https://www.youtube.com/watch?v=WsB7ACS1bzY" TargetMode="Externa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hyperlink" Target="https://study.com/academy/lesson/basic-geometry-rules-formulas.htm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sl-SI" dirty="0"/>
              <a:t/>
            </a:r>
            <a:br>
              <a:rPr lang="sl-SI" dirty="0"/>
            </a:br>
            <a:r>
              <a:rPr lang="sl-SI" dirty="0"/>
              <a:t>GEOMETRY</a:t>
            </a:r>
            <a:br>
              <a:rPr lang="sl-SI" dirty="0"/>
            </a:br>
            <a:r>
              <a:rPr lang="sl-SI" dirty="0" err="1" smtClean="0"/>
              <a:t>Geometric</a:t>
            </a:r>
            <a:r>
              <a:rPr lang="sl-SI" dirty="0" smtClean="0"/>
              <a:t> </a:t>
            </a:r>
            <a:r>
              <a:rPr lang="sl-SI" dirty="0" err="1" smtClean="0"/>
              <a:t>terms</a:t>
            </a:r>
            <a:r>
              <a:rPr lang="sl-SI" dirty="0" smtClean="0"/>
              <a:t/>
            </a:r>
            <a:br>
              <a:rPr lang="sl-SI" dirty="0" smtClean="0"/>
            </a:br>
            <a:endParaRPr lang="en-US" dirty="0"/>
          </a:p>
        </p:txBody>
      </p:sp>
      <p:sp>
        <p:nvSpPr>
          <p:cNvPr id="3" name="Espace réservé du texte 2"/>
          <p:cNvSpPr>
            <a:spLocks noGrp="1"/>
          </p:cNvSpPr>
          <p:nvPr>
            <p:ph type="body" sz="quarter" idx="13"/>
          </p:nvPr>
        </p:nvSpPr>
        <p:spPr>
          <a:xfrm>
            <a:off x="591704" y="1144988"/>
            <a:ext cx="900000" cy="415414"/>
          </a:xfrm>
        </p:spPr>
        <p:txBody>
          <a:bodyPr>
            <a:normAutofit fontScale="70000" lnSpcReduction="20000"/>
          </a:bodyPr>
          <a:lstStyle/>
          <a:p>
            <a:pPr marL="0" indent="0">
              <a:buNone/>
            </a:pPr>
            <a:endParaRPr lang="sl-SI" dirty="0" smtClean="0"/>
          </a:p>
          <a:p>
            <a:r>
              <a:rPr lang="sl-SI" sz="1600" dirty="0" err="1" smtClean="0"/>
              <a:t>fourth</a:t>
            </a:r>
            <a:endParaRPr lang="en-US" sz="1600" dirty="0"/>
          </a:p>
        </p:txBody>
      </p:sp>
      <p:sp>
        <p:nvSpPr>
          <p:cNvPr id="4" name="Espace réservé du texte 3"/>
          <p:cNvSpPr>
            <a:spLocks noGrp="1"/>
          </p:cNvSpPr>
          <p:nvPr>
            <p:ph type="body" sz="quarter" idx="15"/>
          </p:nvPr>
        </p:nvSpPr>
        <p:spPr/>
        <p:txBody>
          <a:bodyPr/>
          <a:lstStyle/>
          <a:p>
            <a:r>
              <a:rPr lang="sl-SI" dirty="0"/>
              <a:t>l</a:t>
            </a:r>
            <a:r>
              <a:rPr lang="en-US" dirty="0" smtClean="0"/>
              <a:t>earning</a:t>
            </a:r>
            <a:r>
              <a:rPr lang="sl-SI" dirty="0" smtClean="0"/>
              <a:t> </a:t>
            </a:r>
            <a:r>
              <a:rPr lang="en-US" dirty="0" smtClean="0"/>
              <a:t>geometry </a:t>
            </a:r>
            <a:r>
              <a:rPr lang="en-US" dirty="0"/>
              <a:t>vocabulary </a:t>
            </a:r>
            <a:r>
              <a:rPr lang="sl-SI" dirty="0" err="1" smtClean="0"/>
              <a:t>by</a:t>
            </a:r>
            <a:r>
              <a:rPr lang="sl-SI" dirty="0" smtClean="0"/>
              <a:t> </a:t>
            </a:r>
            <a:r>
              <a:rPr lang="en-US" dirty="0" smtClean="0"/>
              <a:t>repeating </a:t>
            </a:r>
            <a:r>
              <a:rPr lang="sl-SI" dirty="0" err="1" smtClean="0"/>
              <a:t>geometric</a:t>
            </a:r>
            <a:r>
              <a:rPr lang="sl-SI" dirty="0" smtClean="0"/>
              <a:t> </a:t>
            </a:r>
            <a:r>
              <a:rPr lang="sl-SI" dirty="0" err="1"/>
              <a:t>terms</a:t>
            </a:r>
            <a:r>
              <a:rPr lang="en-US" dirty="0" smtClean="0"/>
              <a:t> </a:t>
            </a:r>
            <a:endParaRPr lang="sl-SI" dirty="0" smtClean="0"/>
          </a:p>
          <a:p>
            <a:r>
              <a:rPr lang="sl-SI" dirty="0"/>
              <a:t>w</a:t>
            </a:r>
            <a:r>
              <a:rPr lang="en-US" dirty="0" err="1" smtClean="0"/>
              <a:t>orking</a:t>
            </a:r>
            <a:r>
              <a:rPr lang="en-US" dirty="0" smtClean="0"/>
              <a:t> in groups</a:t>
            </a:r>
            <a:endParaRPr lang="en-US" dirty="0"/>
          </a:p>
        </p:txBody>
      </p:sp>
      <p:sp>
        <p:nvSpPr>
          <p:cNvPr id="5" name="Espace réservé du texte 4"/>
          <p:cNvSpPr>
            <a:spLocks noGrp="1"/>
          </p:cNvSpPr>
          <p:nvPr>
            <p:ph type="body" sz="quarter" idx="16"/>
          </p:nvPr>
        </p:nvSpPr>
        <p:spPr>
          <a:xfrm>
            <a:off x="1619112" y="1289616"/>
            <a:ext cx="1009787" cy="423154"/>
          </a:xfrm>
        </p:spPr>
        <p:txBody>
          <a:bodyPr>
            <a:normAutofit/>
          </a:bodyPr>
          <a:lstStyle/>
          <a:p>
            <a:r>
              <a:rPr lang="sl-SI" dirty="0"/>
              <a:t>o</a:t>
            </a:r>
            <a:r>
              <a:rPr lang="sl-SI" dirty="0" smtClean="0"/>
              <a:t>ne </a:t>
            </a:r>
            <a:r>
              <a:rPr lang="sl-SI" dirty="0" err="1" smtClean="0"/>
              <a:t>hour</a:t>
            </a:r>
            <a:endParaRPr lang="en-US" dirty="0"/>
          </a:p>
        </p:txBody>
      </p:sp>
      <p:sp>
        <p:nvSpPr>
          <p:cNvPr id="6" name="Espace réservé du texte 5"/>
          <p:cNvSpPr>
            <a:spLocks noGrp="1"/>
          </p:cNvSpPr>
          <p:nvPr>
            <p:ph type="body" sz="quarter" idx="17"/>
          </p:nvPr>
        </p:nvSpPr>
        <p:spPr>
          <a:xfrm>
            <a:off x="2665293" y="1147552"/>
            <a:ext cx="2640304" cy="569929"/>
          </a:xfrm>
        </p:spPr>
        <p:txBody>
          <a:bodyPr>
            <a:noAutofit/>
          </a:bodyPr>
          <a:lstStyle/>
          <a:p>
            <a:r>
              <a:rPr lang="sl-SI" sz="1100" dirty="0" smtClean="0"/>
              <a:t>JERNEJA BERGANT BELAJ, </a:t>
            </a:r>
          </a:p>
          <a:p>
            <a:r>
              <a:rPr lang="sl-SI" sz="1100" dirty="0" err="1" smtClean="0"/>
              <a:t>Primary</a:t>
            </a:r>
            <a:r>
              <a:rPr lang="sl-SI" sz="1100" dirty="0" smtClean="0"/>
              <a:t> </a:t>
            </a:r>
            <a:r>
              <a:rPr lang="sl-SI" sz="1100" dirty="0" err="1" smtClean="0"/>
              <a:t>school</a:t>
            </a:r>
            <a:r>
              <a:rPr lang="sl-SI" sz="1100" dirty="0" smtClean="0"/>
              <a:t> : OŠ VIČ, LJUBLJANA, SLOVENIA</a:t>
            </a:r>
            <a:endParaRPr lang="en-US" sz="1100" dirty="0"/>
          </a:p>
        </p:txBody>
      </p:sp>
      <p:sp>
        <p:nvSpPr>
          <p:cNvPr id="7" name="Espace réservé du texte 6"/>
          <p:cNvSpPr>
            <a:spLocks noGrp="1"/>
          </p:cNvSpPr>
          <p:nvPr>
            <p:ph type="body" sz="quarter" idx="18"/>
          </p:nvPr>
        </p:nvSpPr>
        <p:spPr>
          <a:xfrm>
            <a:off x="3862287" y="1971675"/>
            <a:ext cx="3168511" cy="1271267"/>
          </a:xfrm>
        </p:spPr>
        <p:txBody>
          <a:bodyPr>
            <a:normAutofit lnSpcReduction="10000"/>
          </a:bodyPr>
          <a:lstStyle/>
          <a:p>
            <a:r>
              <a:rPr lang="sl-SI" dirty="0"/>
              <a:t>2</a:t>
            </a:r>
            <a:r>
              <a:rPr lang="en-US" dirty="0" smtClean="0"/>
              <a:t>  bags  </a:t>
            </a:r>
          </a:p>
          <a:p>
            <a:r>
              <a:rPr lang="sl-SI" dirty="0"/>
              <a:t>t</a:t>
            </a:r>
            <a:r>
              <a:rPr lang="en-US" dirty="0" smtClean="0"/>
              <a:t>he</a:t>
            </a:r>
            <a:r>
              <a:rPr lang="sl-SI" dirty="0" smtClean="0"/>
              <a:t> </a:t>
            </a:r>
            <a:r>
              <a:rPr lang="sl-SI" dirty="0" err="1" smtClean="0"/>
              <a:t>first</a:t>
            </a:r>
            <a:r>
              <a:rPr lang="en-US" dirty="0" smtClean="0"/>
              <a:t> bag contains:</a:t>
            </a:r>
            <a:r>
              <a:rPr lang="sl-SI" dirty="0" smtClean="0"/>
              <a:t> </a:t>
            </a:r>
            <a:r>
              <a:rPr lang="sl-SI" dirty="0" err="1" smtClean="0"/>
              <a:t>cards</a:t>
            </a:r>
            <a:r>
              <a:rPr lang="sl-SI" dirty="0" smtClean="0"/>
              <a:t> </a:t>
            </a:r>
            <a:r>
              <a:rPr lang="sl-SI" dirty="0" err="1" smtClean="0"/>
              <a:t>with</a:t>
            </a:r>
            <a:r>
              <a:rPr lang="sl-SI" dirty="0" smtClean="0"/>
              <a:t> </a:t>
            </a:r>
            <a:r>
              <a:rPr lang="sl-SI" dirty="0" err="1" smtClean="0"/>
              <a:t>geometry</a:t>
            </a:r>
            <a:r>
              <a:rPr lang="sl-SI" dirty="0" smtClean="0"/>
              <a:t> </a:t>
            </a:r>
            <a:r>
              <a:rPr lang="sl-SI" dirty="0" err="1"/>
              <a:t>vocabulary</a:t>
            </a:r>
            <a:r>
              <a:rPr lang="sl-SI" dirty="0"/>
              <a:t>: </a:t>
            </a:r>
            <a:r>
              <a:rPr lang="sl-SI" dirty="0" err="1"/>
              <a:t>types</a:t>
            </a:r>
            <a:r>
              <a:rPr lang="sl-SI" dirty="0"/>
              <a:t> </a:t>
            </a:r>
            <a:r>
              <a:rPr lang="sl-SI" dirty="0" err="1"/>
              <a:t>of</a:t>
            </a:r>
            <a:r>
              <a:rPr lang="sl-SI" dirty="0"/>
              <a:t> </a:t>
            </a:r>
            <a:r>
              <a:rPr lang="sl-SI" dirty="0" err="1"/>
              <a:t>lines</a:t>
            </a:r>
            <a:endParaRPr lang="sl-SI" dirty="0" smtClean="0"/>
          </a:p>
          <a:p>
            <a:r>
              <a:rPr lang="sl-SI" dirty="0" smtClean="0"/>
              <a:t>t</a:t>
            </a:r>
            <a:r>
              <a:rPr lang="en-US" dirty="0" smtClean="0"/>
              <a:t>he </a:t>
            </a:r>
            <a:r>
              <a:rPr lang="sl-SI" dirty="0" err="1" smtClean="0"/>
              <a:t>second</a:t>
            </a:r>
            <a:r>
              <a:rPr lang="en-US" dirty="0" smtClean="0"/>
              <a:t> </a:t>
            </a:r>
            <a:r>
              <a:rPr lang="en-US" dirty="0"/>
              <a:t>bag </a:t>
            </a:r>
            <a:r>
              <a:rPr lang="en-US" dirty="0" smtClean="0"/>
              <a:t>contains: </a:t>
            </a:r>
            <a:r>
              <a:rPr lang="en-US" dirty="0"/>
              <a:t>cards with geometry </a:t>
            </a:r>
            <a:r>
              <a:rPr lang="sl-SI" dirty="0" err="1"/>
              <a:t>v</a:t>
            </a:r>
            <a:r>
              <a:rPr lang="en-US" dirty="0" err="1" smtClean="0"/>
              <a:t>ocabulary</a:t>
            </a:r>
            <a:r>
              <a:rPr lang="en-US" dirty="0" smtClean="0"/>
              <a:t>:</a:t>
            </a:r>
            <a:r>
              <a:rPr lang="sl-SI" dirty="0"/>
              <a:t> 2</a:t>
            </a:r>
            <a:r>
              <a:rPr lang="sl-SI" dirty="0" smtClean="0"/>
              <a:t>-dimensional </a:t>
            </a:r>
            <a:r>
              <a:rPr lang="sl-SI" dirty="0" err="1" smtClean="0"/>
              <a:t>figures</a:t>
            </a:r>
            <a:r>
              <a:rPr lang="sl-SI" dirty="0" smtClean="0"/>
              <a:t> </a:t>
            </a:r>
            <a:r>
              <a:rPr lang="sl-SI" dirty="0" err="1" smtClean="0"/>
              <a:t>and</a:t>
            </a:r>
            <a:r>
              <a:rPr lang="sl-SI" dirty="0"/>
              <a:t> </a:t>
            </a:r>
            <a:r>
              <a:rPr lang="sl-SI" dirty="0" smtClean="0"/>
              <a:t>  </a:t>
            </a:r>
          </a:p>
          <a:p>
            <a:pPr marL="0" indent="0">
              <a:buNone/>
            </a:pPr>
            <a:r>
              <a:rPr lang="sl-SI" dirty="0"/>
              <a:t> </a:t>
            </a:r>
            <a:r>
              <a:rPr lang="sl-SI" dirty="0" smtClean="0"/>
              <a:t>      3-</a:t>
            </a:r>
            <a:r>
              <a:rPr lang="sl-SI" dirty="0" err="1" smtClean="0"/>
              <a:t>dimensional</a:t>
            </a:r>
            <a:r>
              <a:rPr lang="sl-SI" dirty="0" smtClean="0"/>
              <a:t> </a:t>
            </a:r>
            <a:r>
              <a:rPr lang="sl-SI" dirty="0" err="1" smtClean="0"/>
              <a:t>figures</a:t>
            </a:r>
            <a:endParaRPr lang="en-US" dirty="0"/>
          </a:p>
          <a:p>
            <a:endParaRPr lang="sl-SI" sz="1300" dirty="0" smtClean="0"/>
          </a:p>
          <a:p>
            <a:endParaRPr lang="en-US" sz="1300" dirty="0" smtClean="0"/>
          </a:p>
          <a:p>
            <a:endParaRPr lang="sl-SI" dirty="0" smtClean="0"/>
          </a:p>
          <a:p>
            <a:endParaRPr lang="sl-SI" dirty="0" smtClean="0"/>
          </a:p>
          <a:p>
            <a:endParaRPr lang="en-US" dirty="0"/>
          </a:p>
        </p:txBody>
      </p:sp>
      <p:sp>
        <p:nvSpPr>
          <p:cNvPr id="8" name="Espace réservé du texte 7"/>
          <p:cNvSpPr>
            <a:spLocks noGrp="1"/>
          </p:cNvSpPr>
          <p:nvPr>
            <p:ph type="body" sz="quarter" idx="21"/>
          </p:nvPr>
        </p:nvSpPr>
        <p:spPr/>
        <p:txBody>
          <a:bodyPr>
            <a:noAutofit/>
          </a:bodyPr>
          <a:lstStyle/>
          <a:p>
            <a:r>
              <a:rPr lang="sl-SI" b="1" dirty="0" smtClean="0"/>
              <a:t>1. INTRODUCTION</a:t>
            </a:r>
          </a:p>
          <a:p>
            <a:r>
              <a:rPr lang="en-US" u="none" dirty="0"/>
              <a:t>learning geometry </a:t>
            </a:r>
            <a:r>
              <a:rPr lang="en-US" u="none" dirty="0" smtClean="0"/>
              <a:t>vocabulary</a:t>
            </a:r>
            <a:r>
              <a:rPr lang="sl-SI" u="none" dirty="0"/>
              <a:t> </a:t>
            </a:r>
            <a:r>
              <a:rPr lang="sl-SI" u="none" dirty="0" err="1" smtClean="0"/>
              <a:t>lines</a:t>
            </a:r>
            <a:r>
              <a:rPr lang="sl-SI" u="none" dirty="0" smtClean="0"/>
              <a:t> : </a:t>
            </a:r>
            <a:r>
              <a:rPr lang="sl-SI" u="none" dirty="0" smtClean="0">
                <a:hlinkClick r:id="rId2"/>
              </a:rPr>
              <a:t>https</a:t>
            </a:r>
            <a:r>
              <a:rPr lang="sl-SI" u="none" dirty="0">
                <a:hlinkClick r:id="rId2"/>
              </a:rPr>
              <a:t>://</a:t>
            </a:r>
            <a:r>
              <a:rPr lang="sl-SI" u="none" dirty="0" smtClean="0">
                <a:hlinkClick r:id="rId2"/>
              </a:rPr>
              <a:t>www.youtube.com/watch?v=WsB7ACS1bzY</a:t>
            </a:r>
            <a:endParaRPr lang="sl-SI" u="none" dirty="0" smtClean="0"/>
          </a:p>
          <a:p>
            <a:endParaRPr lang="sl-SI" u="none" dirty="0" smtClean="0"/>
          </a:p>
          <a:p>
            <a:r>
              <a:rPr lang="sl-SI" u="none" dirty="0" smtClean="0">
                <a:hlinkClick r:id="rId3"/>
              </a:rPr>
              <a:t>https</a:t>
            </a:r>
            <a:r>
              <a:rPr lang="sl-SI" u="none" dirty="0">
                <a:hlinkClick r:id="rId3"/>
              </a:rPr>
              <a:t>://</a:t>
            </a:r>
            <a:r>
              <a:rPr lang="sl-SI" u="none" dirty="0" smtClean="0">
                <a:hlinkClick r:id="rId3"/>
              </a:rPr>
              <a:t>study.com/academy/lesson/basic-geometry-concepts-terms.html</a:t>
            </a:r>
            <a:endParaRPr lang="sl-SI" u="none" dirty="0" smtClean="0"/>
          </a:p>
          <a:p>
            <a:r>
              <a:rPr lang="sl-SI" u="none" dirty="0">
                <a:hlinkClick r:id="rId4"/>
              </a:rPr>
              <a:t>https://</a:t>
            </a:r>
            <a:r>
              <a:rPr lang="sl-SI" u="none" dirty="0" smtClean="0">
                <a:hlinkClick r:id="rId4"/>
              </a:rPr>
              <a:t>study.com/academy/lesson/basic-geometry-rules-formulas.html</a:t>
            </a:r>
            <a:endParaRPr lang="sl-SI" u="none" dirty="0" smtClean="0"/>
          </a:p>
          <a:p>
            <a:r>
              <a:rPr lang="sl-SI" u="none" dirty="0" err="1" smtClean="0"/>
              <a:t>introduction</a:t>
            </a:r>
            <a:r>
              <a:rPr lang="sl-SI" u="none" dirty="0" smtClean="0"/>
              <a:t> </a:t>
            </a:r>
            <a:r>
              <a:rPr lang="sl-SI" u="none" dirty="0" err="1" smtClean="0"/>
              <a:t>of</a:t>
            </a:r>
            <a:r>
              <a:rPr lang="sl-SI" u="none" dirty="0" smtClean="0"/>
              <a:t> </a:t>
            </a:r>
            <a:r>
              <a:rPr lang="sl-SI" u="none" dirty="0" err="1" smtClean="0"/>
              <a:t>geometry</a:t>
            </a:r>
            <a:r>
              <a:rPr lang="sl-SI" u="none" dirty="0" smtClean="0"/>
              <a:t> </a:t>
            </a:r>
            <a:r>
              <a:rPr lang="sl-SI" u="none" dirty="0" err="1"/>
              <a:t>vocabulary</a:t>
            </a:r>
            <a:r>
              <a:rPr lang="sl-SI" u="none" dirty="0"/>
              <a:t> </a:t>
            </a:r>
            <a:r>
              <a:rPr lang="sl-SI" u="none" dirty="0" err="1" smtClean="0"/>
              <a:t>with</a:t>
            </a:r>
            <a:r>
              <a:rPr lang="sl-SI" u="none" dirty="0" smtClean="0"/>
              <a:t> game </a:t>
            </a:r>
            <a:r>
              <a:rPr lang="sl-SI" u="none" dirty="0" err="1" smtClean="0"/>
              <a:t>cards</a:t>
            </a:r>
            <a:r>
              <a:rPr lang="sl-SI" u="none" dirty="0" smtClean="0"/>
              <a:t>  </a:t>
            </a:r>
            <a:r>
              <a:rPr lang="sl-SI" u="none" dirty="0" err="1" smtClean="0"/>
              <a:t>and</a:t>
            </a:r>
            <a:r>
              <a:rPr lang="sl-SI" u="none" dirty="0" smtClean="0"/>
              <a:t>  </a:t>
            </a:r>
            <a:r>
              <a:rPr lang="sl-SI" u="none" dirty="0" err="1" smtClean="0"/>
              <a:t>ppt</a:t>
            </a:r>
            <a:r>
              <a:rPr lang="sl-SI" u="none" dirty="0" smtClean="0"/>
              <a:t>                  </a:t>
            </a:r>
            <a:endParaRPr lang="sl-SI" u="none" dirty="0"/>
          </a:p>
          <a:p>
            <a:endParaRPr lang="sl-SI" u="none" dirty="0" smtClean="0"/>
          </a:p>
          <a:p>
            <a:pPr marL="0" indent="0">
              <a:buNone/>
            </a:pPr>
            <a:r>
              <a:rPr lang="sl-SI" u="none" dirty="0" smtClean="0"/>
              <a:t>                                                                         </a:t>
            </a:r>
            <a:endParaRPr lang="sl-SI" u="none" dirty="0"/>
          </a:p>
          <a:p>
            <a:endParaRPr lang="sl-SI" u="none" dirty="0" smtClean="0"/>
          </a:p>
          <a:p>
            <a:endParaRPr lang="sl-SI" u="none" dirty="0"/>
          </a:p>
          <a:p>
            <a:endParaRPr lang="sl-SI" u="none" dirty="0" smtClean="0"/>
          </a:p>
          <a:p>
            <a:endParaRPr lang="sl-SI" u="none" dirty="0" smtClean="0"/>
          </a:p>
          <a:p>
            <a:r>
              <a:rPr lang="sl-SI" b="1" dirty="0" smtClean="0"/>
              <a:t>2.</a:t>
            </a:r>
            <a:r>
              <a:rPr lang="en-US" b="1" dirty="0" smtClean="0"/>
              <a:t>THE MAIN PART OF THE LESSON</a:t>
            </a:r>
            <a:endParaRPr lang="sl-SI" b="1" dirty="0" smtClean="0"/>
          </a:p>
          <a:p>
            <a:r>
              <a:rPr lang="en-US" u="none" dirty="0" smtClean="0"/>
              <a:t>teacher </a:t>
            </a:r>
            <a:r>
              <a:rPr lang="en-US" u="none" dirty="0"/>
              <a:t>reminds players TO HANDLE </a:t>
            </a:r>
            <a:r>
              <a:rPr lang="en-US" u="none" dirty="0" smtClean="0"/>
              <a:t>CAREFULLY</a:t>
            </a:r>
            <a:r>
              <a:rPr lang="sl-SI" u="none" dirty="0" smtClean="0"/>
              <a:t> </a:t>
            </a:r>
            <a:r>
              <a:rPr lang="en-US" u="none" dirty="0" smtClean="0"/>
              <a:t>with </a:t>
            </a:r>
            <a:r>
              <a:rPr lang="sl-SI" u="none" dirty="0" err="1" smtClean="0"/>
              <a:t>cards</a:t>
            </a:r>
            <a:r>
              <a:rPr lang="en-US" u="none" dirty="0" smtClean="0"/>
              <a:t> </a:t>
            </a:r>
            <a:r>
              <a:rPr lang="sl-SI" u="none" dirty="0" err="1" smtClean="0"/>
              <a:t>and</a:t>
            </a:r>
            <a:r>
              <a:rPr lang="sl-SI" u="none" dirty="0" smtClean="0"/>
              <a:t> at </a:t>
            </a:r>
            <a:r>
              <a:rPr lang="sl-SI" u="none" dirty="0" err="1" smtClean="0"/>
              <a:t>the</a:t>
            </a:r>
            <a:r>
              <a:rPr lang="sl-SI" u="none" dirty="0" smtClean="0"/>
              <a:t> </a:t>
            </a:r>
            <a:r>
              <a:rPr lang="sl-SI" u="none" dirty="0" err="1" smtClean="0"/>
              <a:t>end</a:t>
            </a:r>
            <a:r>
              <a:rPr lang="sl-SI" u="none" dirty="0" smtClean="0"/>
              <a:t> </a:t>
            </a:r>
            <a:r>
              <a:rPr lang="sl-SI" u="none" dirty="0" err="1" smtClean="0"/>
              <a:t>of</a:t>
            </a:r>
            <a:r>
              <a:rPr lang="sl-SI" u="none" dirty="0" smtClean="0"/>
              <a:t> </a:t>
            </a:r>
            <a:r>
              <a:rPr lang="sl-SI" u="none" dirty="0" err="1" smtClean="0"/>
              <a:t>the</a:t>
            </a:r>
            <a:r>
              <a:rPr lang="sl-SI" u="none" dirty="0" smtClean="0"/>
              <a:t> game to put </a:t>
            </a:r>
            <a:r>
              <a:rPr lang="sl-SI" u="none" dirty="0" err="1" smtClean="0"/>
              <a:t>all</a:t>
            </a:r>
            <a:r>
              <a:rPr lang="sl-SI" u="none" dirty="0" smtClean="0"/>
              <a:t> </a:t>
            </a:r>
            <a:r>
              <a:rPr lang="sl-SI" u="none" dirty="0" err="1" smtClean="0"/>
              <a:t>the</a:t>
            </a:r>
            <a:r>
              <a:rPr lang="sl-SI" u="none" dirty="0" smtClean="0"/>
              <a:t> </a:t>
            </a:r>
            <a:r>
              <a:rPr lang="sl-SI" u="none" dirty="0" err="1" smtClean="0"/>
              <a:t>cards</a:t>
            </a:r>
            <a:r>
              <a:rPr lang="sl-SI" u="none" dirty="0" smtClean="0"/>
              <a:t> in </a:t>
            </a:r>
            <a:r>
              <a:rPr lang="sl-SI" u="none" dirty="0" err="1" smtClean="0"/>
              <a:t>the</a:t>
            </a:r>
            <a:r>
              <a:rPr lang="sl-SI" u="none" dirty="0" smtClean="0"/>
              <a:t> </a:t>
            </a:r>
            <a:r>
              <a:rPr lang="en-US" u="none" dirty="0" smtClean="0"/>
              <a:t>bag.</a:t>
            </a:r>
            <a:endParaRPr lang="sl-SI" b="1" dirty="0" smtClean="0"/>
          </a:p>
          <a:p>
            <a:r>
              <a:rPr lang="sl-SI" b="1" dirty="0" smtClean="0"/>
              <a:t>1. </a:t>
            </a:r>
            <a:r>
              <a:rPr lang="sl-SI" b="1" dirty="0" err="1" smtClean="0"/>
              <a:t>group</a:t>
            </a:r>
            <a:endParaRPr lang="sl-SI" b="1" dirty="0" smtClean="0"/>
          </a:p>
          <a:p>
            <a:r>
              <a:rPr lang="en-US" u="none" dirty="0" smtClean="0"/>
              <a:t>divide students into </a:t>
            </a:r>
            <a:r>
              <a:rPr lang="sl-SI" u="none" dirty="0" smtClean="0"/>
              <a:t>2</a:t>
            </a:r>
            <a:r>
              <a:rPr lang="en-US" u="none" dirty="0" smtClean="0"/>
              <a:t> groups</a:t>
            </a:r>
            <a:r>
              <a:rPr lang="sl-SI" u="none" dirty="0" smtClean="0"/>
              <a:t>. </a:t>
            </a:r>
            <a:r>
              <a:rPr lang="en-US" u="none" dirty="0" smtClean="0"/>
              <a:t>Each group should have 4</a:t>
            </a:r>
            <a:r>
              <a:rPr lang="sl-SI" u="none" dirty="0" smtClean="0"/>
              <a:t>-5</a:t>
            </a:r>
            <a:r>
              <a:rPr lang="en-US" u="none" dirty="0" smtClean="0"/>
              <a:t> players</a:t>
            </a:r>
            <a:r>
              <a:rPr lang="sl-SI" u="none" dirty="0"/>
              <a:t>.</a:t>
            </a:r>
            <a:endParaRPr lang="en-US" u="none" dirty="0" smtClean="0"/>
          </a:p>
          <a:p>
            <a:r>
              <a:rPr lang="en-US" u="none" dirty="0" smtClean="0"/>
              <a:t>each group gets one game bag</a:t>
            </a:r>
            <a:r>
              <a:rPr lang="sl-SI" u="none" dirty="0" smtClean="0"/>
              <a:t> </a:t>
            </a:r>
          </a:p>
          <a:p>
            <a:r>
              <a:rPr lang="sl-SI" u="none" dirty="0" err="1" smtClean="0"/>
              <a:t>p</a:t>
            </a:r>
            <a:r>
              <a:rPr lang="sl-SI" u="none" dirty="0" err="1"/>
              <a:t>l</a:t>
            </a:r>
            <a:r>
              <a:rPr lang="sl-SI" u="none" dirty="0" err="1" smtClean="0"/>
              <a:t>ayers</a:t>
            </a:r>
            <a:r>
              <a:rPr lang="sl-SI" u="none" dirty="0" smtClean="0"/>
              <a:t> </a:t>
            </a:r>
            <a:r>
              <a:rPr lang="sl-SI" u="none" dirty="0" err="1" smtClean="0"/>
              <a:t>display</a:t>
            </a:r>
            <a:r>
              <a:rPr lang="sl-SI" u="none" dirty="0" smtClean="0"/>
              <a:t> </a:t>
            </a:r>
            <a:r>
              <a:rPr lang="sl-SI" u="none" dirty="0" err="1" smtClean="0"/>
              <a:t>cards</a:t>
            </a:r>
            <a:r>
              <a:rPr lang="sl-SI" u="none" dirty="0" smtClean="0"/>
              <a:t> on </a:t>
            </a:r>
            <a:r>
              <a:rPr lang="sl-SI" u="none" dirty="0" err="1" smtClean="0"/>
              <a:t>the</a:t>
            </a:r>
            <a:r>
              <a:rPr lang="sl-SI" u="none" dirty="0" smtClean="0"/>
              <a:t> table </a:t>
            </a:r>
            <a:r>
              <a:rPr lang="sl-SI" u="none" dirty="0" err="1" smtClean="0"/>
              <a:t>and</a:t>
            </a:r>
            <a:r>
              <a:rPr lang="sl-SI" u="none" dirty="0" smtClean="0"/>
              <a:t>  </a:t>
            </a:r>
            <a:r>
              <a:rPr lang="en-US" u="none" dirty="0" smtClean="0"/>
              <a:t>r</a:t>
            </a:r>
            <a:r>
              <a:rPr lang="sl-SI" u="none" dirty="0" err="1" smtClean="0"/>
              <a:t>evise</a:t>
            </a:r>
            <a:r>
              <a:rPr lang="en-US" u="none" dirty="0" smtClean="0"/>
              <a:t> geometric terms</a:t>
            </a:r>
            <a:r>
              <a:rPr lang="sl-SI" u="none" dirty="0" smtClean="0"/>
              <a:t> </a:t>
            </a:r>
          </a:p>
          <a:p>
            <a:r>
              <a:rPr lang="sl-SI" u="none" dirty="0" err="1"/>
              <a:t>p</a:t>
            </a:r>
            <a:r>
              <a:rPr lang="sl-SI" u="none" dirty="0" err="1" smtClean="0"/>
              <a:t>layers</a:t>
            </a:r>
            <a:r>
              <a:rPr lang="sl-SI" u="none" dirty="0" smtClean="0"/>
              <a:t> </a:t>
            </a:r>
            <a:r>
              <a:rPr lang="sl-SI" u="none" dirty="0" err="1" smtClean="0"/>
              <a:t>find</a:t>
            </a:r>
            <a:r>
              <a:rPr lang="sl-SI" u="none" dirty="0" smtClean="0"/>
              <a:t> </a:t>
            </a:r>
            <a:r>
              <a:rPr lang="sl-SI" u="none" dirty="0" err="1" smtClean="0"/>
              <a:t>pairs</a:t>
            </a:r>
            <a:r>
              <a:rPr lang="sl-SI" u="none" dirty="0" smtClean="0"/>
              <a:t> (</a:t>
            </a:r>
            <a:r>
              <a:rPr lang="sl-SI" u="none" dirty="0" err="1" smtClean="0"/>
              <a:t>pictures</a:t>
            </a:r>
            <a:r>
              <a:rPr lang="sl-SI" u="none" dirty="0" smtClean="0"/>
              <a:t> </a:t>
            </a:r>
            <a:r>
              <a:rPr lang="sl-SI" u="none" dirty="0" err="1" smtClean="0"/>
              <a:t>and</a:t>
            </a:r>
            <a:r>
              <a:rPr lang="sl-SI" u="none" dirty="0" smtClean="0"/>
              <a:t> </a:t>
            </a:r>
            <a:r>
              <a:rPr lang="sl-SI" u="none" dirty="0" err="1" smtClean="0"/>
              <a:t>words</a:t>
            </a:r>
            <a:r>
              <a:rPr lang="sl-SI" u="none" dirty="0" smtClean="0"/>
              <a:t>) </a:t>
            </a:r>
          </a:p>
          <a:p>
            <a:r>
              <a:rPr lang="sl-SI" u="none" dirty="0" err="1"/>
              <a:t>a</a:t>
            </a:r>
            <a:r>
              <a:rPr lang="sl-SI" u="none" dirty="0" err="1" smtClean="0"/>
              <a:t>fter</a:t>
            </a:r>
            <a:r>
              <a:rPr lang="sl-SI" u="none" dirty="0" smtClean="0"/>
              <a:t> </a:t>
            </a:r>
            <a:r>
              <a:rPr lang="sl-SI" u="none" dirty="0" err="1" smtClean="0"/>
              <a:t>finding</a:t>
            </a:r>
            <a:r>
              <a:rPr lang="sl-SI" u="none" dirty="0" smtClean="0"/>
              <a:t> </a:t>
            </a:r>
            <a:r>
              <a:rPr lang="sl-SI" u="none" dirty="0" err="1" smtClean="0"/>
              <a:t>pairs</a:t>
            </a:r>
            <a:r>
              <a:rPr lang="sl-SI" u="none" dirty="0" smtClean="0"/>
              <a:t> </a:t>
            </a:r>
            <a:r>
              <a:rPr lang="sl-SI" u="none" dirty="0" err="1" smtClean="0"/>
              <a:t>players</a:t>
            </a:r>
            <a:r>
              <a:rPr lang="sl-SI" u="none" dirty="0" smtClean="0"/>
              <a:t> </a:t>
            </a:r>
            <a:r>
              <a:rPr lang="sl-SI" u="none" dirty="0" err="1" smtClean="0"/>
              <a:t>shuffle</a:t>
            </a:r>
            <a:r>
              <a:rPr lang="sl-SI" u="none" dirty="0" smtClean="0"/>
              <a:t> </a:t>
            </a:r>
            <a:r>
              <a:rPr lang="sl-SI" u="none" dirty="0" err="1" smtClean="0"/>
              <a:t>cards</a:t>
            </a:r>
            <a:r>
              <a:rPr lang="sl-SI" u="none" dirty="0" smtClean="0"/>
              <a:t> </a:t>
            </a:r>
            <a:r>
              <a:rPr lang="sl-SI" u="none" dirty="0" err="1" smtClean="0"/>
              <a:t>and</a:t>
            </a:r>
            <a:r>
              <a:rPr lang="sl-SI" u="none" dirty="0" smtClean="0"/>
              <a:t> </a:t>
            </a:r>
            <a:r>
              <a:rPr lang="sl-SI" u="none" dirty="0" err="1" smtClean="0"/>
              <a:t>display</a:t>
            </a:r>
            <a:r>
              <a:rPr lang="sl-SI" u="none" dirty="0" smtClean="0"/>
              <a:t> </a:t>
            </a:r>
            <a:r>
              <a:rPr lang="sl-SI" u="none" dirty="0" err="1" smtClean="0"/>
              <a:t>them</a:t>
            </a:r>
            <a:r>
              <a:rPr lang="sl-SI" u="none" dirty="0" smtClean="0"/>
              <a:t> in </a:t>
            </a:r>
            <a:r>
              <a:rPr lang="sl-SI" u="none" dirty="0" err="1" smtClean="0"/>
              <a:t>memory</a:t>
            </a:r>
            <a:r>
              <a:rPr lang="sl-SI" u="none" dirty="0" smtClean="0"/>
              <a:t> </a:t>
            </a:r>
            <a:r>
              <a:rPr lang="sl-SI" u="none" dirty="0" err="1" smtClean="0"/>
              <a:t>shape</a:t>
            </a:r>
            <a:r>
              <a:rPr lang="sl-SI" u="none" dirty="0" smtClean="0"/>
              <a:t> </a:t>
            </a:r>
          </a:p>
          <a:p>
            <a:r>
              <a:rPr lang="sl-SI" u="none" dirty="0" err="1"/>
              <a:t>p</a:t>
            </a:r>
            <a:r>
              <a:rPr lang="sl-SI" u="none" dirty="0" err="1" smtClean="0"/>
              <a:t>layers</a:t>
            </a:r>
            <a:r>
              <a:rPr lang="sl-SI" u="none" dirty="0" smtClean="0"/>
              <a:t> </a:t>
            </a:r>
            <a:r>
              <a:rPr lang="sl-SI" u="none" dirty="0" err="1" smtClean="0"/>
              <a:t>play</a:t>
            </a:r>
            <a:r>
              <a:rPr lang="sl-SI" u="none" dirty="0" smtClean="0"/>
              <a:t> </a:t>
            </a:r>
            <a:r>
              <a:rPr lang="sl-SI" u="none" dirty="0" err="1" smtClean="0"/>
              <a:t>memory</a:t>
            </a:r>
            <a:r>
              <a:rPr lang="sl-SI" u="none" dirty="0" smtClean="0"/>
              <a:t> (4x6 </a:t>
            </a:r>
            <a:r>
              <a:rPr lang="sl-SI" u="none" dirty="0" err="1" smtClean="0"/>
              <a:t>cards</a:t>
            </a:r>
            <a:r>
              <a:rPr lang="sl-SI" u="none" dirty="0" smtClean="0"/>
              <a:t>). </a:t>
            </a:r>
            <a:r>
              <a:rPr lang="sl-SI" u="none" dirty="0" err="1" smtClean="0"/>
              <a:t>When</a:t>
            </a:r>
            <a:r>
              <a:rPr lang="sl-SI" u="none" dirty="0" smtClean="0"/>
              <a:t> </a:t>
            </a:r>
            <a:r>
              <a:rPr lang="sl-SI" u="none" dirty="0" err="1" smtClean="0"/>
              <a:t>they</a:t>
            </a:r>
            <a:r>
              <a:rPr lang="sl-SI" u="none" dirty="0" smtClean="0"/>
              <a:t> pick up </a:t>
            </a:r>
            <a:r>
              <a:rPr lang="sl-SI" u="none" dirty="0" err="1" smtClean="0"/>
              <a:t>pairs</a:t>
            </a:r>
            <a:r>
              <a:rPr lang="sl-SI" u="none" dirty="0" smtClean="0"/>
              <a:t>, </a:t>
            </a:r>
            <a:r>
              <a:rPr lang="sl-SI" u="none" dirty="0" err="1" smtClean="0"/>
              <a:t>they</a:t>
            </a:r>
            <a:r>
              <a:rPr lang="sl-SI" u="none" dirty="0" smtClean="0"/>
              <a:t> </a:t>
            </a:r>
            <a:r>
              <a:rPr lang="sl-SI" u="none" dirty="0" err="1" smtClean="0"/>
              <a:t>have</a:t>
            </a:r>
            <a:r>
              <a:rPr lang="sl-SI" u="none" dirty="0" smtClean="0"/>
              <a:t> to </a:t>
            </a:r>
            <a:r>
              <a:rPr lang="sl-SI" u="none" dirty="0" smtClean="0"/>
              <a:t>name </a:t>
            </a:r>
            <a:r>
              <a:rPr lang="sl-SI" u="none" dirty="0" err="1" smtClean="0"/>
              <a:t>geometric</a:t>
            </a:r>
            <a:r>
              <a:rPr lang="sl-SI" u="none" dirty="0" smtClean="0"/>
              <a:t> </a:t>
            </a:r>
            <a:r>
              <a:rPr lang="sl-SI" u="none" dirty="0" err="1" smtClean="0"/>
              <a:t>terms</a:t>
            </a:r>
            <a:r>
              <a:rPr lang="sl-SI" u="none" dirty="0" smtClean="0"/>
              <a:t> on </a:t>
            </a:r>
            <a:r>
              <a:rPr lang="sl-SI" u="none" dirty="0" err="1" smtClean="0"/>
              <a:t>cards</a:t>
            </a:r>
            <a:endParaRPr lang="sl-SI" u="none" dirty="0" smtClean="0"/>
          </a:p>
          <a:p>
            <a:r>
              <a:rPr lang="sl-SI" u="none" dirty="0" err="1"/>
              <a:t>t</a:t>
            </a:r>
            <a:r>
              <a:rPr lang="sl-SI" u="none" dirty="0" err="1" smtClean="0"/>
              <a:t>he</a:t>
            </a:r>
            <a:r>
              <a:rPr lang="sl-SI" u="none" dirty="0" smtClean="0"/>
              <a:t> </a:t>
            </a:r>
            <a:r>
              <a:rPr lang="sl-SI" u="none" dirty="0" err="1" smtClean="0"/>
              <a:t>player</a:t>
            </a:r>
            <a:r>
              <a:rPr lang="sl-SI" u="none" dirty="0" smtClean="0"/>
              <a:t>, </a:t>
            </a:r>
            <a:r>
              <a:rPr lang="sl-SI" u="none" dirty="0" err="1" smtClean="0"/>
              <a:t>who</a:t>
            </a:r>
            <a:r>
              <a:rPr lang="sl-SI" u="none" dirty="0" smtClean="0"/>
              <a:t> </a:t>
            </a:r>
            <a:r>
              <a:rPr lang="en-US" u="none" dirty="0" smtClean="0"/>
              <a:t>picks up </a:t>
            </a:r>
            <a:r>
              <a:rPr lang="sl-SI" u="none" dirty="0" smtClean="0"/>
              <a:t>a </a:t>
            </a:r>
            <a:r>
              <a:rPr lang="sl-SI" u="none" dirty="0" err="1" smtClean="0"/>
              <a:t>pair</a:t>
            </a:r>
            <a:r>
              <a:rPr lang="sl-SI" u="none" dirty="0" smtClean="0"/>
              <a:t> </a:t>
            </a:r>
            <a:r>
              <a:rPr lang="sl-SI" u="none" dirty="0" err="1" smtClean="0"/>
              <a:t>of</a:t>
            </a:r>
            <a:r>
              <a:rPr lang="sl-SI" u="none" dirty="0" smtClean="0"/>
              <a:t> </a:t>
            </a:r>
            <a:r>
              <a:rPr lang="sl-SI" u="none" dirty="0" err="1" smtClean="0"/>
              <a:t>cards</a:t>
            </a:r>
            <a:r>
              <a:rPr lang="sl-SI" u="none" dirty="0" smtClean="0"/>
              <a:t>,</a:t>
            </a:r>
            <a:r>
              <a:rPr lang="en-US" u="none" dirty="0" smtClean="0"/>
              <a:t> put</a:t>
            </a:r>
            <a:r>
              <a:rPr lang="sl-SI" u="none" dirty="0" smtClean="0"/>
              <a:t>s</a:t>
            </a:r>
            <a:r>
              <a:rPr lang="en-US" u="none" dirty="0" smtClean="0"/>
              <a:t> </a:t>
            </a:r>
            <a:r>
              <a:rPr lang="sl-SI" u="none" dirty="0" err="1" smtClean="0"/>
              <a:t>them</a:t>
            </a:r>
            <a:r>
              <a:rPr lang="sl-SI" u="none" dirty="0" smtClean="0"/>
              <a:t> </a:t>
            </a:r>
            <a:r>
              <a:rPr lang="en-US" u="none" dirty="0" smtClean="0"/>
              <a:t> in</a:t>
            </a:r>
            <a:r>
              <a:rPr lang="sl-SI" u="none" dirty="0" smtClean="0"/>
              <a:t> </a:t>
            </a:r>
            <a:r>
              <a:rPr lang="en-US" u="none" dirty="0" smtClean="0"/>
              <a:t>front</a:t>
            </a:r>
            <a:r>
              <a:rPr lang="sl-SI" u="none" dirty="0" smtClean="0"/>
              <a:t> </a:t>
            </a:r>
            <a:r>
              <a:rPr lang="sl-SI" u="none" dirty="0" err="1" smtClean="0"/>
              <a:t>of</a:t>
            </a:r>
            <a:r>
              <a:rPr lang="en-US" u="none" dirty="0" smtClean="0"/>
              <a:t> </a:t>
            </a:r>
            <a:r>
              <a:rPr lang="en-US" u="none" dirty="0"/>
              <a:t>him on </a:t>
            </a:r>
            <a:r>
              <a:rPr lang="sl-SI" u="none" dirty="0" err="1" smtClean="0"/>
              <a:t>the</a:t>
            </a:r>
            <a:r>
              <a:rPr lang="sl-SI" u="none" dirty="0" smtClean="0"/>
              <a:t> </a:t>
            </a:r>
            <a:r>
              <a:rPr lang="en-US" u="none" dirty="0" smtClean="0"/>
              <a:t>table </a:t>
            </a:r>
            <a:r>
              <a:rPr lang="sl-SI" u="none" dirty="0" err="1" smtClean="0"/>
              <a:t>and</a:t>
            </a:r>
            <a:r>
              <a:rPr lang="en-US" u="none" dirty="0" smtClean="0"/>
              <a:t> g</a:t>
            </a:r>
            <a:r>
              <a:rPr lang="sl-SI" u="none" dirty="0" smtClean="0"/>
              <a:t>e</a:t>
            </a:r>
            <a:r>
              <a:rPr lang="en-US" u="none" dirty="0" smtClean="0"/>
              <a:t>t</a:t>
            </a:r>
            <a:r>
              <a:rPr lang="sl-SI" u="none" dirty="0" smtClean="0"/>
              <a:t>s </a:t>
            </a:r>
            <a:r>
              <a:rPr lang="en-US" u="none" dirty="0" smtClean="0"/>
              <a:t>one </a:t>
            </a:r>
            <a:r>
              <a:rPr lang="en-US" u="none" dirty="0"/>
              <a:t>token. </a:t>
            </a:r>
            <a:r>
              <a:rPr lang="sl-SI" u="none" dirty="0" err="1" smtClean="0"/>
              <a:t>The</a:t>
            </a:r>
            <a:r>
              <a:rPr lang="sl-SI" u="none" dirty="0" smtClean="0"/>
              <a:t> one w</a:t>
            </a:r>
            <a:r>
              <a:rPr lang="en-US" u="none" dirty="0" smtClean="0"/>
              <a:t>ho </a:t>
            </a:r>
            <a:r>
              <a:rPr lang="en-US" u="none" dirty="0"/>
              <a:t>gets the </a:t>
            </a:r>
            <a:r>
              <a:rPr lang="en-US" u="none" dirty="0" err="1" smtClean="0"/>
              <a:t>hig</a:t>
            </a:r>
            <a:r>
              <a:rPr lang="sl-SI" u="none" dirty="0" smtClean="0"/>
              <a:t>h</a:t>
            </a:r>
            <a:r>
              <a:rPr lang="en-US" u="none" dirty="0" err="1" smtClean="0"/>
              <a:t>est</a:t>
            </a:r>
            <a:r>
              <a:rPr lang="en-US" u="none" dirty="0" smtClean="0"/>
              <a:t> </a:t>
            </a:r>
            <a:r>
              <a:rPr lang="sl-SI" u="none" dirty="0" err="1" smtClean="0"/>
              <a:t>number</a:t>
            </a:r>
            <a:r>
              <a:rPr lang="en-US" u="none" dirty="0" smtClean="0"/>
              <a:t> </a:t>
            </a:r>
            <a:r>
              <a:rPr lang="en-US" u="none" dirty="0"/>
              <a:t>of tokens, wins </a:t>
            </a:r>
            <a:r>
              <a:rPr lang="sl-SI" u="none" dirty="0" err="1" smtClean="0"/>
              <a:t>the</a:t>
            </a:r>
            <a:r>
              <a:rPr lang="sl-SI" u="none" dirty="0" smtClean="0"/>
              <a:t> </a:t>
            </a:r>
            <a:r>
              <a:rPr lang="en-US" u="none" dirty="0" smtClean="0"/>
              <a:t>game</a:t>
            </a:r>
            <a:r>
              <a:rPr lang="en-US" u="none" dirty="0"/>
              <a:t>. </a:t>
            </a:r>
            <a:endParaRPr lang="sl-SI" u="none" dirty="0" smtClean="0"/>
          </a:p>
          <a:p>
            <a:endParaRPr lang="sl-SI" u="none" dirty="0"/>
          </a:p>
          <a:p>
            <a:endParaRPr lang="sl-SI" u="none" dirty="0" smtClean="0"/>
          </a:p>
          <a:p>
            <a:endParaRPr lang="sl-SI" u="none" dirty="0"/>
          </a:p>
          <a:p>
            <a:endParaRPr lang="sl-SI" u="none" dirty="0" smtClean="0"/>
          </a:p>
          <a:p>
            <a:endParaRPr lang="sl-SI" u="none" dirty="0"/>
          </a:p>
          <a:p>
            <a:endParaRPr lang="sl-SI" u="none" dirty="0" smtClean="0"/>
          </a:p>
          <a:p>
            <a:endParaRPr lang="sl-SI" u="none" dirty="0"/>
          </a:p>
          <a:p>
            <a:endParaRPr lang="sl-SI" u="none" dirty="0" smtClean="0"/>
          </a:p>
          <a:p>
            <a:endParaRPr lang="sl-SI" u="none" dirty="0"/>
          </a:p>
          <a:p>
            <a:endParaRPr lang="sl-SI" u="none" dirty="0" smtClean="0"/>
          </a:p>
          <a:p>
            <a:endParaRPr lang="sl-SI" u="none" dirty="0"/>
          </a:p>
          <a:p>
            <a:endParaRPr lang="sl-SI" u="none" dirty="0" smtClean="0"/>
          </a:p>
          <a:p>
            <a:endParaRPr lang="sl-SI" u="none" dirty="0"/>
          </a:p>
          <a:p>
            <a:endParaRPr lang="sl-SI" u="none" dirty="0" smtClean="0"/>
          </a:p>
          <a:p>
            <a:endParaRPr lang="sl-SI" u="none" dirty="0"/>
          </a:p>
          <a:p>
            <a:endParaRPr lang="sl-SI" u="none" dirty="0" smtClean="0"/>
          </a:p>
          <a:p>
            <a:endParaRPr lang="sl-SI" u="none" dirty="0" smtClean="0"/>
          </a:p>
          <a:p>
            <a:endParaRPr lang="sl-SI" u="none" dirty="0" smtClean="0"/>
          </a:p>
          <a:p>
            <a:endParaRPr lang="en-US" u="none" dirty="0"/>
          </a:p>
          <a:p>
            <a:endParaRPr lang="en-US" u="none" dirty="0"/>
          </a:p>
          <a:p>
            <a:endParaRPr lang="sl-SI" b="1" dirty="0" smtClean="0"/>
          </a:p>
          <a:p>
            <a:endParaRPr lang="sl-SI" b="1" dirty="0" smtClean="0"/>
          </a:p>
          <a:p>
            <a:endParaRPr lang="sl-SI" b="1" dirty="0"/>
          </a:p>
          <a:p>
            <a:endParaRPr lang="sl-SI" b="1" dirty="0" smtClean="0"/>
          </a:p>
          <a:p>
            <a:pPr>
              <a:buNone/>
            </a:pPr>
            <a:endParaRPr lang="sl-SI" u="none" dirty="0" smtClean="0"/>
          </a:p>
          <a:p>
            <a:endParaRPr lang="sl-SI" u="none" dirty="0" smtClean="0"/>
          </a:p>
          <a:p>
            <a:endParaRPr lang="sl-SI" dirty="0" smtClean="0"/>
          </a:p>
          <a:p>
            <a:endParaRPr lang="sl-SI" dirty="0" smtClean="0"/>
          </a:p>
          <a:p>
            <a:endParaRPr lang="sl-SI" dirty="0" smtClean="0"/>
          </a:p>
          <a:p>
            <a:pPr>
              <a:buNone/>
            </a:pPr>
            <a:endParaRPr lang="sl-SI" dirty="0" smtClean="0"/>
          </a:p>
        </p:txBody>
      </p:sp>
      <p:sp>
        <p:nvSpPr>
          <p:cNvPr id="9" name="Espace réservé du texte 8"/>
          <p:cNvSpPr>
            <a:spLocks noGrp="1"/>
          </p:cNvSpPr>
          <p:nvPr>
            <p:ph type="body" sz="quarter" idx="22"/>
          </p:nvPr>
        </p:nvSpPr>
        <p:spPr/>
        <p:txBody>
          <a:bodyPr>
            <a:normAutofit/>
          </a:bodyPr>
          <a:lstStyle/>
          <a:p>
            <a:r>
              <a:rPr lang="sl-SI" sz="1000" dirty="0" err="1" smtClean="0"/>
              <a:t>Geometry</a:t>
            </a:r>
            <a:endParaRPr lang="en-US" sz="1000" dirty="0"/>
          </a:p>
        </p:txBody>
      </p:sp>
      <p:sp>
        <p:nvSpPr>
          <p:cNvPr id="10" name="Espace réservé du numéro de diapositive 9"/>
          <p:cNvSpPr>
            <a:spLocks noGrp="1"/>
          </p:cNvSpPr>
          <p:nvPr>
            <p:ph type="sldNum" sz="quarter" idx="4"/>
          </p:nvPr>
        </p:nvSpPr>
        <p:spPr/>
        <p:txBody>
          <a:bodyPr/>
          <a:lstStyle/>
          <a:p>
            <a:fld id="{D57F1E4F-1CFF-5643-939E-217C01CDF565}" type="slidenum">
              <a:rPr lang="en-US" smtClean="0"/>
              <a:pPr/>
              <a:t>1</a:t>
            </a:fld>
            <a:endParaRPr lang="en-US" dirty="0"/>
          </a:p>
        </p:txBody>
      </p:sp>
      <p:pic>
        <p:nvPicPr>
          <p:cNvPr id="12" name="Slika 11" descr="C:\Users\Admin\Downloads\IMG-7065.JPG"/>
          <p:cNvPicPr/>
          <p:nvPr/>
        </p:nvPicPr>
        <p:blipFill rotWithShape="1">
          <a:blip r:embed="rId5" cstate="print">
            <a:extLst>
              <a:ext uri="{28A0092B-C50C-407E-A947-70E740481C1C}">
                <a14:useLocalDpi xmlns:a14="http://schemas.microsoft.com/office/drawing/2010/main" val="0"/>
              </a:ext>
            </a:extLst>
          </a:blip>
          <a:srcRect l="-1" t="16945" r="1105" b="16933"/>
          <a:stretch/>
        </p:blipFill>
        <p:spPr bwMode="auto">
          <a:xfrm>
            <a:off x="4846883" y="7427740"/>
            <a:ext cx="1918584" cy="1006257"/>
          </a:xfrm>
          <a:prstGeom prst="rect">
            <a:avLst/>
          </a:prstGeom>
          <a:noFill/>
          <a:ln>
            <a:noFill/>
          </a:ln>
          <a:extLst>
            <a:ext uri="{53640926-AAD7-44D8-BBD7-CCE9431645EC}">
              <a14:shadowObscured xmlns:a14="http://schemas.microsoft.com/office/drawing/2010/main"/>
            </a:ext>
          </a:extLst>
        </p:spPr>
      </p:pic>
      <p:pic>
        <p:nvPicPr>
          <p:cNvPr id="14" name="Slika 13" descr="C:\Users\Admin\Downloads\IMG-1709.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79540" y="5244357"/>
            <a:ext cx="1542698" cy="949705"/>
          </a:xfrm>
          <a:prstGeom prst="rect">
            <a:avLst/>
          </a:prstGeom>
          <a:noFill/>
          <a:ln>
            <a:noFill/>
          </a:ln>
        </p:spPr>
      </p:pic>
      <p:pic>
        <p:nvPicPr>
          <p:cNvPr id="16" name="Slika 15" descr="C:\Users\Admin\Downloads\IMG-1712.JPG"/>
          <p:cNvPicPr/>
          <p:nvPr/>
        </p:nvPicPr>
        <p:blipFill rotWithShape="1">
          <a:blip r:embed="rId7" cstate="print">
            <a:extLst>
              <a:ext uri="{28A0092B-C50C-407E-A947-70E740481C1C}">
                <a14:useLocalDpi xmlns:a14="http://schemas.microsoft.com/office/drawing/2010/main" val="0"/>
              </a:ext>
            </a:extLst>
          </a:blip>
          <a:srcRect l="9812" t="13806" r="12707" b="1289"/>
          <a:stretch/>
        </p:blipFill>
        <p:spPr bwMode="auto">
          <a:xfrm>
            <a:off x="987015" y="5244357"/>
            <a:ext cx="1273741" cy="949351"/>
          </a:xfrm>
          <a:prstGeom prst="rect">
            <a:avLst/>
          </a:prstGeom>
          <a:noFill/>
          <a:ln>
            <a:noFill/>
          </a:ln>
          <a:extLst>
            <a:ext uri="{53640926-AAD7-44D8-BBD7-CCE9431645EC}">
              <a14:shadowObscured xmlns:a14="http://schemas.microsoft.com/office/drawing/2010/main"/>
            </a:ext>
          </a:extLst>
        </p:spPr>
      </p:pic>
      <p:pic>
        <p:nvPicPr>
          <p:cNvPr id="17" name="Slika 16" descr="C:\Users\Admin\Downloads\IMG-1713.JPG"/>
          <p:cNvPicPr/>
          <p:nvPr/>
        </p:nvPicPr>
        <p:blipFill rotWithShape="1">
          <a:blip r:embed="rId8" cstate="print">
            <a:extLst>
              <a:ext uri="{28A0092B-C50C-407E-A947-70E740481C1C}">
                <a14:useLocalDpi xmlns:a14="http://schemas.microsoft.com/office/drawing/2010/main" val="0"/>
              </a:ext>
            </a:extLst>
          </a:blip>
          <a:srcRect t="10430" r="1519" b="9213"/>
          <a:stretch/>
        </p:blipFill>
        <p:spPr bwMode="auto">
          <a:xfrm>
            <a:off x="4297119" y="5202636"/>
            <a:ext cx="2053193" cy="923283"/>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3594227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21"/>
          </p:nvPr>
        </p:nvSpPr>
        <p:spPr/>
        <p:txBody>
          <a:bodyPr>
            <a:normAutofit/>
          </a:bodyPr>
          <a:lstStyle/>
          <a:p>
            <a:r>
              <a:rPr lang="sl-SI" u="none" dirty="0" smtClean="0"/>
              <a:t>         </a:t>
            </a:r>
            <a:r>
              <a:rPr lang="sl-SI" b="1" dirty="0"/>
              <a:t>2. </a:t>
            </a:r>
            <a:r>
              <a:rPr lang="sl-SI" b="1" dirty="0" err="1"/>
              <a:t>group</a:t>
            </a:r>
            <a:r>
              <a:rPr lang="sl-SI" b="1" dirty="0"/>
              <a:t>  </a:t>
            </a:r>
          </a:p>
          <a:p>
            <a:r>
              <a:rPr lang="en-US" u="none" dirty="0"/>
              <a:t>divide students into 2 groups. Each group should have 4-5 players</a:t>
            </a:r>
            <a:r>
              <a:rPr lang="sl-SI" u="none" dirty="0"/>
              <a:t>.</a:t>
            </a:r>
          </a:p>
          <a:p>
            <a:r>
              <a:rPr lang="en-US" u="none" dirty="0"/>
              <a:t>each group gets one game bag </a:t>
            </a:r>
            <a:endParaRPr lang="sl-SI" u="none" dirty="0"/>
          </a:p>
          <a:p>
            <a:r>
              <a:rPr lang="en-US" u="none" dirty="0"/>
              <a:t>p</a:t>
            </a:r>
            <a:r>
              <a:rPr lang="sl-SI" u="none" dirty="0"/>
              <a:t>l</a:t>
            </a:r>
            <a:r>
              <a:rPr lang="en-US" u="none" dirty="0" err="1"/>
              <a:t>ayers</a:t>
            </a:r>
            <a:r>
              <a:rPr lang="en-US" u="none" dirty="0"/>
              <a:t> display cards on the table and </a:t>
            </a:r>
            <a:r>
              <a:rPr lang="en-US" u="none" dirty="0" smtClean="0"/>
              <a:t>re</a:t>
            </a:r>
            <a:r>
              <a:rPr lang="sl-SI" u="none" dirty="0" smtClean="0"/>
              <a:t>vise</a:t>
            </a:r>
            <a:r>
              <a:rPr lang="en-US" u="none" dirty="0" smtClean="0"/>
              <a:t> </a:t>
            </a:r>
            <a:r>
              <a:rPr lang="en-US" u="none" dirty="0"/>
              <a:t>geometric terms </a:t>
            </a:r>
            <a:endParaRPr lang="sl-SI" u="none" dirty="0"/>
          </a:p>
          <a:p>
            <a:r>
              <a:rPr lang="en-US" u="none" dirty="0"/>
              <a:t>players </a:t>
            </a:r>
            <a:r>
              <a:rPr lang="en-US" u="none" dirty="0" err="1"/>
              <a:t>compl</a:t>
            </a:r>
            <a:r>
              <a:rPr lang="sl-SI" u="none" dirty="0"/>
              <a:t>e</a:t>
            </a:r>
            <a:r>
              <a:rPr lang="en-US" u="none" dirty="0" err="1"/>
              <a:t>te</a:t>
            </a:r>
            <a:r>
              <a:rPr lang="en-US" u="none" dirty="0"/>
              <a:t> pairs (pictures and words) </a:t>
            </a:r>
            <a:endParaRPr lang="sl-SI" u="none" dirty="0"/>
          </a:p>
          <a:p>
            <a:r>
              <a:rPr lang="en-US" u="none" dirty="0"/>
              <a:t>players </a:t>
            </a:r>
            <a:r>
              <a:rPr lang="sl-SI" u="none" dirty="0" err="1" smtClean="0"/>
              <a:t>shuffle</a:t>
            </a:r>
            <a:r>
              <a:rPr lang="sl-SI" u="none" dirty="0" smtClean="0"/>
              <a:t> </a:t>
            </a:r>
            <a:r>
              <a:rPr lang="sl-SI" u="none" dirty="0" err="1"/>
              <a:t>cards</a:t>
            </a:r>
            <a:r>
              <a:rPr lang="sl-SI" u="none" dirty="0"/>
              <a:t> </a:t>
            </a:r>
            <a:r>
              <a:rPr lang="sl-SI" u="none" dirty="0" err="1"/>
              <a:t>and</a:t>
            </a:r>
            <a:r>
              <a:rPr lang="sl-SI" u="none" dirty="0"/>
              <a:t> </a:t>
            </a:r>
            <a:r>
              <a:rPr lang="sl-SI" u="none" dirty="0" err="1"/>
              <a:t>deal</a:t>
            </a:r>
            <a:r>
              <a:rPr lang="sl-SI" u="none" dirty="0"/>
              <a:t> </a:t>
            </a:r>
            <a:r>
              <a:rPr lang="en-US" u="none" dirty="0"/>
              <a:t>the cards </a:t>
            </a:r>
            <a:r>
              <a:rPr lang="sl-SI" u="none" dirty="0" err="1"/>
              <a:t>among</a:t>
            </a:r>
            <a:r>
              <a:rPr lang="en-US" u="none" dirty="0"/>
              <a:t> the players</a:t>
            </a:r>
            <a:endParaRPr lang="sl-SI" u="none" dirty="0"/>
          </a:p>
          <a:p>
            <a:r>
              <a:rPr lang="sl-SI" u="none" dirty="0" err="1"/>
              <a:t>players</a:t>
            </a:r>
            <a:r>
              <a:rPr lang="sl-SI" u="none" dirty="0"/>
              <a:t> </a:t>
            </a:r>
            <a:r>
              <a:rPr lang="sl-SI" u="none" dirty="0" err="1"/>
              <a:t>play</a:t>
            </a:r>
            <a:r>
              <a:rPr lang="sl-SI" u="none" dirty="0"/>
              <a:t> </a:t>
            </a:r>
            <a:r>
              <a:rPr lang="sl-SI" u="none" dirty="0" err="1"/>
              <a:t>the</a:t>
            </a:r>
            <a:r>
              <a:rPr lang="sl-SI" u="none" dirty="0"/>
              <a:t> game Black Peter. </a:t>
            </a:r>
            <a:r>
              <a:rPr lang="sl-SI" u="none" dirty="0" err="1"/>
              <a:t>When</a:t>
            </a:r>
            <a:r>
              <a:rPr lang="sl-SI" u="none" dirty="0"/>
              <a:t> </a:t>
            </a:r>
            <a:r>
              <a:rPr lang="sl-SI" u="none" dirty="0" err="1"/>
              <a:t>they</a:t>
            </a:r>
            <a:r>
              <a:rPr lang="sl-SI" u="none" dirty="0"/>
              <a:t> </a:t>
            </a:r>
            <a:r>
              <a:rPr lang="sl-SI" u="none" dirty="0" err="1"/>
              <a:t>get</a:t>
            </a:r>
            <a:r>
              <a:rPr lang="sl-SI" u="none" dirty="0"/>
              <a:t> a </a:t>
            </a:r>
            <a:r>
              <a:rPr lang="sl-SI" u="none" dirty="0" err="1"/>
              <a:t>pair</a:t>
            </a:r>
            <a:r>
              <a:rPr lang="sl-SI" u="none" dirty="0"/>
              <a:t>, </a:t>
            </a:r>
            <a:r>
              <a:rPr lang="sl-SI" u="none" dirty="0" err="1"/>
              <a:t>they</a:t>
            </a:r>
            <a:r>
              <a:rPr lang="sl-SI" u="none" dirty="0"/>
              <a:t> </a:t>
            </a:r>
            <a:r>
              <a:rPr lang="sl-SI" u="none" dirty="0" smtClean="0"/>
              <a:t>name                                           </a:t>
            </a:r>
          </a:p>
          <a:p>
            <a:pPr marL="0" indent="0">
              <a:buNone/>
            </a:pPr>
            <a:r>
              <a:rPr lang="sl-SI" u="none" dirty="0" smtClean="0"/>
              <a:t> </a:t>
            </a:r>
            <a:r>
              <a:rPr lang="sl-SI" u="none" dirty="0" err="1"/>
              <a:t>geometric</a:t>
            </a:r>
            <a:r>
              <a:rPr lang="sl-SI" u="none" dirty="0"/>
              <a:t> term </a:t>
            </a:r>
            <a:r>
              <a:rPr lang="sl-SI" u="none" dirty="0" err="1"/>
              <a:t>and</a:t>
            </a:r>
            <a:r>
              <a:rPr lang="sl-SI" u="none" dirty="0"/>
              <a:t> put it on </a:t>
            </a:r>
            <a:r>
              <a:rPr lang="sl-SI" u="none" dirty="0" err="1"/>
              <a:t>the</a:t>
            </a:r>
            <a:r>
              <a:rPr lang="sl-SI" u="none" dirty="0"/>
              <a:t> table. </a:t>
            </a:r>
            <a:r>
              <a:rPr lang="sl-SI" u="none" dirty="0" err="1" smtClean="0"/>
              <a:t>The</a:t>
            </a:r>
            <a:r>
              <a:rPr lang="sl-SI" u="none" dirty="0" smtClean="0"/>
              <a:t> </a:t>
            </a:r>
            <a:r>
              <a:rPr lang="sl-SI" u="none" smtClean="0"/>
              <a:t>student </a:t>
            </a:r>
            <a:r>
              <a:rPr lang="sl-SI" u="none" dirty="0" err="1" smtClean="0"/>
              <a:t>who</a:t>
            </a:r>
            <a:r>
              <a:rPr lang="sl-SI" u="none" dirty="0" smtClean="0"/>
              <a:t> </a:t>
            </a:r>
            <a:r>
              <a:rPr lang="sl-SI" u="none" dirty="0" err="1"/>
              <a:t>gets</a:t>
            </a:r>
            <a:r>
              <a:rPr lang="sl-SI" u="none" dirty="0"/>
              <a:t> </a:t>
            </a:r>
            <a:r>
              <a:rPr lang="sl-SI" u="none" dirty="0" err="1"/>
              <a:t>the</a:t>
            </a:r>
            <a:r>
              <a:rPr lang="sl-SI" u="none" dirty="0"/>
              <a:t> </a:t>
            </a:r>
            <a:r>
              <a:rPr lang="sl-SI" u="none" dirty="0" err="1" smtClean="0"/>
              <a:t>highest</a:t>
            </a:r>
            <a:r>
              <a:rPr lang="sl-SI" u="none" dirty="0" smtClean="0"/>
              <a:t> </a:t>
            </a:r>
            <a:r>
              <a:rPr lang="sl-SI" u="none" dirty="0" err="1" smtClean="0"/>
              <a:t>number</a:t>
            </a:r>
            <a:r>
              <a:rPr lang="sl-SI" u="none" dirty="0" smtClean="0"/>
              <a:t> </a:t>
            </a:r>
            <a:r>
              <a:rPr lang="sl-SI" u="none" dirty="0" err="1"/>
              <a:t>of</a:t>
            </a:r>
            <a:r>
              <a:rPr lang="sl-SI" u="none" dirty="0"/>
              <a:t> </a:t>
            </a:r>
            <a:r>
              <a:rPr lang="sl-SI" u="none" dirty="0" err="1"/>
              <a:t>pairs</a:t>
            </a:r>
            <a:r>
              <a:rPr lang="sl-SI" u="none" dirty="0"/>
              <a:t>, </a:t>
            </a:r>
            <a:endParaRPr lang="sl-SI" u="none" dirty="0" smtClean="0"/>
          </a:p>
          <a:p>
            <a:pPr marL="0" indent="0">
              <a:buNone/>
            </a:pPr>
            <a:r>
              <a:rPr lang="sl-SI" u="none" dirty="0" err="1" smtClean="0"/>
              <a:t>wins</a:t>
            </a:r>
            <a:r>
              <a:rPr lang="sl-SI" u="none" dirty="0" smtClean="0"/>
              <a:t> </a:t>
            </a:r>
            <a:r>
              <a:rPr lang="sl-SI" u="none" dirty="0" err="1"/>
              <a:t>the</a:t>
            </a:r>
            <a:r>
              <a:rPr lang="sl-SI" u="none" dirty="0"/>
              <a:t> game.</a:t>
            </a:r>
            <a:endParaRPr lang="en-US" u="none" dirty="0"/>
          </a:p>
          <a:p>
            <a:pPr>
              <a:buNone/>
            </a:pPr>
            <a:r>
              <a:rPr lang="sl-SI" u="none" dirty="0" smtClean="0"/>
              <a:t>                                                                                                                           </a:t>
            </a:r>
            <a:endParaRPr lang="sl-SI" dirty="0" smtClean="0"/>
          </a:p>
          <a:p>
            <a:r>
              <a:rPr lang="sl-SI" b="1" dirty="0" smtClean="0"/>
              <a:t>3. CONCLUSION</a:t>
            </a:r>
          </a:p>
          <a:p>
            <a:pPr>
              <a:buNone/>
            </a:pPr>
            <a:endParaRPr lang="sl-SI" u="none" dirty="0" smtClean="0"/>
          </a:p>
          <a:p>
            <a:pPr>
              <a:buNone/>
            </a:pPr>
            <a:r>
              <a:rPr lang="sl-SI" u="none" dirty="0" smtClean="0"/>
              <a:t>TEACHER </a:t>
            </a:r>
            <a:r>
              <a:rPr lang="sl-SI" b="1" u="none" dirty="0" smtClean="0"/>
              <a:t>GIVES INSTRUCTIONS </a:t>
            </a:r>
            <a:r>
              <a:rPr lang="sl-SI" u="none" dirty="0" smtClean="0"/>
              <a:t>TO THE PLAYERS :</a:t>
            </a:r>
          </a:p>
          <a:p>
            <a:pPr>
              <a:buNone/>
            </a:pPr>
            <a:r>
              <a:rPr lang="sl-SI" u="none" dirty="0" smtClean="0"/>
              <a:t>ALL THE GAME ELEMENTS MUST BE PUT CAREFULLY IN THE RIGHT BAGS. WHEN YOU ARE</a:t>
            </a:r>
          </a:p>
          <a:p>
            <a:pPr>
              <a:buNone/>
            </a:pPr>
            <a:r>
              <a:rPr lang="sl-SI" u="none" dirty="0" smtClean="0"/>
              <a:t>FINISHED, </a:t>
            </a:r>
            <a:r>
              <a:rPr lang="en-US" u="none" dirty="0" smtClean="0"/>
              <a:t>PASS THE GAME TO THE OTHER GROUP NEARBY</a:t>
            </a:r>
            <a:r>
              <a:rPr lang="sl-SI" u="none" dirty="0" smtClean="0"/>
              <a:t>.</a:t>
            </a:r>
          </a:p>
          <a:p>
            <a:pPr>
              <a:buNone/>
            </a:pPr>
            <a:endParaRPr lang="sl-SI" u="none" dirty="0" smtClean="0"/>
          </a:p>
          <a:p>
            <a:pPr>
              <a:buNone/>
            </a:pPr>
            <a:r>
              <a:rPr lang="sl-SI" u="none" dirty="0" smtClean="0"/>
              <a:t>EACH GROUP PLAYS ONE GAME AND THEN THEY CHANGE THE BAGS.</a:t>
            </a:r>
          </a:p>
          <a:p>
            <a:pPr>
              <a:buNone/>
            </a:pPr>
            <a:r>
              <a:rPr lang="sl-SI" u="none" dirty="0" smtClean="0"/>
              <a:t>IN EVERY GAME THEY MUST FOLLOW THE RULES IN THE GROUP.</a:t>
            </a:r>
          </a:p>
          <a:p>
            <a:pPr>
              <a:buNone/>
            </a:pPr>
            <a:endParaRPr lang="sl-SI" u="none" dirty="0"/>
          </a:p>
          <a:p>
            <a:pPr>
              <a:buNone/>
            </a:pPr>
            <a:r>
              <a:rPr lang="sl-SI" u="none" dirty="0" err="1" smtClean="0"/>
              <a:t>For</a:t>
            </a:r>
            <a:r>
              <a:rPr lang="sl-SI" u="none" dirty="0" smtClean="0"/>
              <a:t> </a:t>
            </a:r>
            <a:r>
              <a:rPr lang="sl-SI" u="none" dirty="0" err="1" smtClean="0"/>
              <a:t>the</a:t>
            </a:r>
            <a:r>
              <a:rPr lang="sl-SI" u="none" dirty="0" smtClean="0"/>
              <a:t> </a:t>
            </a:r>
            <a:r>
              <a:rPr lang="sl-SI" u="none" dirty="0" err="1" smtClean="0"/>
              <a:t>teachears</a:t>
            </a:r>
            <a:r>
              <a:rPr lang="sl-SI" u="none" dirty="0" smtClean="0"/>
              <a:t>: </a:t>
            </a:r>
            <a:r>
              <a:rPr lang="sl-SI" u="none" dirty="0" err="1" smtClean="0"/>
              <a:t>The</a:t>
            </a:r>
            <a:r>
              <a:rPr lang="sl-SI" u="none" dirty="0" smtClean="0"/>
              <a:t> game </a:t>
            </a:r>
            <a:r>
              <a:rPr lang="sl-SI" u="none" dirty="0" err="1" smtClean="0"/>
              <a:t>can</a:t>
            </a:r>
            <a:r>
              <a:rPr lang="sl-SI" u="none" dirty="0" smtClean="0"/>
              <a:t> be </a:t>
            </a:r>
            <a:r>
              <a:rPr lang="sl-SI" u="none" dirty="0" err="1" smtClean="0"/>
              <a:t>played</a:t>
            </a:r>
            <a:r>
              <a:rPr lang="sl-SI" u="none" dirty="0" smtClean="0"/>
              <a:t> in </a:t>
            </a:r>
            <a:r>
              <a:rPr lang="sl-SI" u="none" dirty="0" err="1" smtClean="0"/>
              <a:t>the</a:t>
            </a:r>
            <a:r>
              <a:rPr lang="sl-SI" u="none" dirty="0" smtClean="0"/>
              <a:t> </a:t>
            </a:r>
            <a:r>
              <a:rPr lang="sl-SI" u="none" dirty="0" err="1" smtClean="0"/>
              <a:t>beginning</a:t>
            </a:r>
            <a:r>
              <a:rPr lang="sl-SI" u="none" dirty="0" smtClean="0"/>
              <a:t> </a:t>
            </a:r>
            <a:r>
              <a:rPr lang="sl-SI" u="none" dirty="0" err="1" smtClean="0"/>
              <a:t>of</a:t>
            </a:r>
            <a:r>
              <a:rPr lang="sl-SI" u="none" dirty="0" smtClean="0"/>
              <a:t> </a:t>
            </a:r>
            <a:r>
              <a:rPr lang="sl-SI" u="none" dirty="0" err="1" smtClean="0"/>
              <a:t>the</a:t>
            </a:r>
            <a:r>
              <a:rPr lang="sl-SI" u="none" dirty="0" smtClean="0"/>
              <a:t> </a:t>
            </a:r>
            <a:r>
              <a:rPr lang="sl-SI" u="none" dirty="0" err="1" smtClean="0"/>
              <a:t>lesson</a:t>
            </a:r>
            <a:r>
              <a:rPr lang="sl-SI" u="none" dirty="0" smtClean="0"/>
              <a:t>. </a:t>
            </a:r>
            <a:r>
              <a:rPr lang="sl-SI" u="none" dirty="0" err="1" smtClean="0"/>
              <a:t>Each</a:t>
            </a:r>
            <a:r>
              <a:rPr lang="sl-SI" u="none" dirty="0" smtClean="0"/>
              <a:t> </a:t>
            </a:r>
            <a:r>
              <a:rPr lang="sl-SI" u="none" dirty="0" err="1" smtClean="0"/>
              <a:t>student</a:t>
            </a:r>
            <a:r>
              <a:rPr lang="sl-SI" u="none" dirty="0" smtClean="0"/>
              <a:t> </a:t>
            </a:r>
            <a:r>
              <a:rPr lang="sl-SI" u="none" dirty="0" err="1" smtClean="0"/>
              <a:t>gets</a:t>
            </a:r>
            <a:r>
              <a:rPr lang="sl-SI" u="none" dirty="0" smtClean="0"/>
              <a:t> one </a:t>
            </a:r>
            <a:r>
              <a:rPr lang="sl-SI" u="none" dirty="0" err="1" smtClean="0"/>
              <a:t>card</a:t>
            </a:r>
            <a:r>
              <a:rPr lang="sl-SI" u="none" dirty="0" smtClean="0"/>
              <a:t> </a:t>
            </a:r>
            <a:r>
              <a:rPr lang="sl-SI" u="none" dirty="0" err="1" smtClean="0"/>
              <a:t>and</a:t>
            </a:r>
            <a:r>
              <a:rPr lang="sl-SI" u="none" dirty="0" smtClean="0"/>
              <a:t> </a:t>
            </a:r>
            <a:r>
              <a:rPr lang="sl-SI" u="none" dirty="0" err="1" smtClean="0"/>
              <a:t>they</a:t>
            </a:r>
            <a:endParaRPr lang="sl-SI" u="none" dirty="0"/>
          </a:p>
          <a:p>
            <a:pPr>
              <a:buNone/>
            </a:pPr>
            <a:r>
              <a:rPr lang="sl-SI" u="none" dirty="0" err="1" smtClean="0"/>
              <a:t>can</a:t>
            </a:r>
            <a:r>
              <a:rPr lang="sl-SI" u="none" dirty="0" smtClean="0"/>
              <a:t> </a:t>
            </a:r>
            <a:r>
              <a:rPr lang="sl-SI" u="none" dirty="0" err="1" smtClean="0"/>
              <a:t>move</a:t>
            </a:r>
            <a:r>
              <a:rPr lang="sl-SI" u="none" dirty="0" smtClean="0"/>
              <a:t> </a:t>
            </a:r>
            <a:r>
              <a:rPr lang="sl-SI" u="none" dirty="0" err="1" smtClean="0"/>
              <a:t>around</a:t>
            </a:r>
            <a:r>
              <a:rPr lang="sl-SI" u="none" dirty="0" smtClean="0"/>
              <a:t> </a:t>
            </a:r>
            <a:r>
              <a:rPr lang="sl-SI" u="none" dirty="0" err="1" smtClean="0"/>
              <a:t>the</a:t>
            </a:r>
            <a:r>
              <a:rPr lang="sl-SI" u="none" dirty="0" smtClean="0"/>
              <a:t> </a:t>
            </a:r>
            <a:r>
              <a:rPr lang="sl-SI" u="none" dirty="0" err="1" smtClean="0"/>
              <a:t>classroom</a:t>
            </a:r>
            <a:r>
              <a:rPr lang="sl-SI" u="none" dirty="0" smtClean="0"/>
              <a:t> </a:t>
            </a:r>
            <a:r>
              <a:rPr lang="sl-SI" u="none" dirty="0" err="1" smtClean="0"/>
              <a:t>an</a:t>
            </a:r>
            <a:r>
              <a:rPr lang="sl-SI" u="none" dirty="0" smtClean="0"/>
              <a:t> </a:t>
            </a:r>
            <a:r>
              <a:rPr lang="sl-SI" u="none" dirty="0" err="1" smtClean="0"/>
              <a:t>find</a:t>
            </a:r>
            <a:r>
              <a:rPr lang="sl-SI" u="none" dirty="0" smtClean="0"/>
              <a:t> </a:t>
            </a:r>
            <a:r>
              <a:rPr lang="sl-SI" u="none" dirty="0" err="1" smtClean="0"/>
              <a:t>its</a:t>
            </a:r>
            <a:r>
              <a:rPr lang="sl-SI" u="none" dirty="0" smtClean="0"/>
              <a:t> </a:t>
            </a:r>
            <a:r>
              <a:rPr lang="sl-SI" u="none" dirty="0" err="1" smtClean="0"/>
              <a:t>pair</a:t>
            </a:r>
            <a:r>
              <a:rPr lang="sl-SI" u="none" dirty="0" smtClean="0"/>
              <a:t>. </a:t>
            </a:r>
          </a:p>
          <a:p>
            <a:pPr>
              <a:buNone/>
            </a:pPr>
            <a:endParaRPr lang="sl-SI" u="none" dirty="0" smtClean="0"/>
          </a:p>
          <a:p>
            <a:endParaRPr lang="sl-SI" dirty="0" smtClean="0"/>
          </a:p>
          <a:p>
            <a:endParaRPr lang="sl-SI" u="none" dirty="0" smtClean="0"/>
          </a:p>
          <a:p>
            <a:pPr>
              <a:buNone/>
            </a:pPr>
            <a:endParaRPr lang="sl-SI" u="none" dirty="0" smtClean="0"/>
          </a:p>
          <a:p>
            <a:pPr>
              <a:buNone/>
            </a:pPr>
            <a:endParaRPr lang="sl-SI" u="none" dirty="0" smtClean="0"/>
          </a:p>
          <a:p>
            <a:pPr>
              <a:buNone/>
            </a:pPr>
            <a:endParaRPr lang="sl-SI" dirty="0" smtClean="0"/>
          </a:p>
        </p:txBody>
      </p:sp>
      <p:sp>
        <p:nvSpPr>
          <p:cNvPr id="3" name="Espace réservé du numéro de diapositive 2"/>
          <p:cNvSpPr>
            <a:spLocks noGrp="1"/>
          </p:cNvSpPr>
          <p:nvPr>
            <p:ph type="sldNum" sz="quarter" idx="4"/>
          </p:nvPr>
        </p:nvSpPr>
        <p:spPr/>
        <p:txBody>
          <a:bodyPr/>
          <a:lstStyle/>
          <a:p>
            <a:fld id="{D57F1E4F-1CFF-5643-939E-217C01CDF565}" type="slidenum">
              <a:rPr lang="en-US" smtClean="0"/>
              <a:pPr/>
              <a:t>2</a:t>
            </a:fld>
            <a:endParaRPr lang="en-US" dirty="0"/>
          </a:p>
        </p:txBody>
      </p:sp>
      <p:pic>
        <p:nvPicPr>
          <p:cNvPr id="4" name="Slika 3" descr="C:\Users\Admin\Downloads\IMG-1717.JPG"/>
          <p:cNvPicPr/>
          <p:nvPr/>
        </p:nvPicPr>
        <p:blipFill rotWithShape="1">
          <a:blip r:embed="rId2" cstate="print">
            <a:extLst>
              <a:ext uri="{28A0092B-C50C-407E-A947-70E740481C1C}">
                <a14:useLocalDpi xmlns:a14="http://schemas.microsoft.com/office/drawing/2010/main" val="0"/>
              </a:ext>
            </a:extLst>
          </a:blip>
          <a:srcRect t="15849" r="2072" b="15784"/>
          <a:stretch/>
        </p:blipFill>
        <p:spPr bwMode="auto">
          <a:xfrm>
            <a:off x="4751071" y="1094580"/>
            <a:ext cx="2125980" cy="708819"/>
          </a:xfrm>
          <a:prstGeom prst="rect">
            <a:avLst/>
          </a:prstGeom>
          <a:noFill/>
          <a:ln>
            <a:noFill/>
          </a:ln>
          <a:extLst>
            <a:ext uri="{53640926-AAD7-44D8-BBD7-CCE9431645EC}">
              <a14:shadowObscured xmlns:a14="http://schemas.microsoft.com/office/drawing/2010/main"/>
            </a:ext>
          </a:extLst>
        </p:spPr>
      </p:pic>
      <p:pic>
        <p:nvPicPr>
          <p:cNvPr id="5" name="Slika 4" descr="C:\Users\Admin\Downloads\IMG-1034 (1).jpg"/>
          <p:cNvPicPr/>
          <p:nvPr/>
        </p:nvPicPr>
        <p:blipFill rotWithShape="1">
          <a:blip r:embed="rId3" cstate="print">
            <a:extLst>
              <a:ext uri="{28A0092B-C50C-407E-A947-70E740481C1C}">
                <a14:useLocalDpi xmlns:a14="http://schemas.microsoft.com/office/drawing/2010/main" val="0"/>
              </a:ext>
            </a:extLst>
          </a:blip>
          <a:srcRect l="2764" t="3314" r="8801" b="7182"/>
          <a:stretch/>
        </p:blipFill>
        <p:spPr bwMode="auto">
          <a:xfrm>
            <a:off x="4802107" y="1860550"/>
            <a:ext cx="1089183" cy="867251"/>
          </a:xfrm>
          <a:prstGeom prst="rect">
            <a:avLst/>
          </a:prstGeom>
          <a:noFill/>
          <a:ln>
            <a:noFill/>
          </a:ln>
          <a:extLst>
            <a:ext uri="{53640926-AAD7-44D8-BBD7-CCE9431645EC}">
              <a14:shadowObscured xmlns:a14="http://schemas.microsoft.com/office/drawing/2010/main"/>
            </a:ext>
          </a:extLst>
        </p:spPr>
      </p:pic>
      <p:pic>
        <p:nvPicPr>
          <p:cNvPr id="6" name="Slika 5" descr="C:\Users\Admin\Downloads\IMG-1036.jpg"/>
          <p:cNvPicPr/>
          <p:nvPr/>
        </p:nvPicPr>
        <p:blipFill rotWithShape="1">
          <a:blip r:embed="rId4" cstate="print">
            <a:extLst>
              <a:ext uri="{28A0092B-C50C-407E-A947-70E740481C1C}">
                <a14:useLocalDpi xmlns:a14="http://schemas.microsoft.com/office/drawing/2010/main" val="0"/>
              </a:ext>
            </a:extLst>
          </a:blip>
          <a:srcRect l="3592" r="5249" b="921"/>
          <a:stretch/>
        </p:blipFill>
        <p:spPr bwMode="auto">
          <a:xfrm>
            <a:off x="5995352" y="1826101"/>
            <a:ext cx="1002348" cy="840900"/>
          </a:xfrm>
          <a:prstGeom prst="rect">
            <a:avLst/>
          </a:prstGeom>
          <a:noFill/>
          <a:ln>
            <a:noFill/>
          </a:ln>
          <a:extLst>
            <a:ext uri="{53640926-AAD7-44D8-BBD7-CCE9431645EC}">
              <a14:shadowObscured xmlns:a14="http://schemas.microsoft.com/office/drawing/2010/main"/>
            </a:ext>
          </a:extLst>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95352" y="2781300"/>
            <a:ext cx="695325" cy="1049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6506894"/>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Bleu vert">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maths en jeu 1">
      <a:majorFont>
        <a:latin typeface="Agent Orange"/>
        <a:ea typeface=""/>
        <a:cs typeface=""/>
      </a:majorFont>
      <a:minorFont>
        <a:latin typeface="Calibri Light"/>
        <a:ea typeface=""/>
        <a:cs typeface=""/>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2020</TotalTime>
  <Words>434</Words>
  <Application>Microsoft Office PowerPoint</Application>
  <PresentationFormat>Po meri</PresentationFormat>
  <Paragraphs>93</Paragraphs>
  <Slides>2</Slides>
  <Notes>0</Notes>
  <HiddenSlides>0</HiddenSlides>
  <MMClips>0</MMClips>
  <ScaleCrop>false</ScaleCrop>
  <HeadingPairs>
    <vt:vector size="6" baseType="variant">
      <vt:variant>
        <vt:lpstr>Uporabljene pisave</vt:lpstr>
      </vt:variant>
      <vt:variant>
        <vt:i4>8</vt:i4>
      </vt:variant>
      <vt:variant>
        <vt:lpstr>Tema</vt:lpstr>
      </vt:variant>
      <vt:variant>
        <vt:i4>1</vt:i4>
      </vt:variant>
      <vt:variant>
        <vt:lpstr>Naslovi diapozitivov</vt:lpstr>
      </vt:variant>
      <vt:variant>
        <vt:i4>2</vt:i4>
      </vt:variant>
    </vt:vector>
  </HeadingPairs>
  <TitlesOfParts>
    <vt:vector size="11" baseType="lpstr">
      <vt:lpstr>Agent Orange</vt:lpstr>
      <vt:lpstr>Arial Narrow</vt:lpstr>
      <vt:lpstr>Calibri</vt:lpstr>
      <vt:lpstr>Calibri Light</vt:lpstr>
      <vt:lpstr>KG Wake Me Up</vt:lpstr>
      <vt:lpstr>Times New Roman</vt:lpstr>
      <vt:lpstr>Wingdings</vt:lpstr>
      <vt:lpstr>Wingdings 3</vt:lpstr>
      <vt:lpstr>Brin</vt:lpstr>
      <vt:lpstr> GEOMETRY Geometric terms </vt:lpstr>
      <vt:lpstr>PowerPointova predstavitev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Fanny Zeiger</dc:creator>
  <cp:lastModifiedBy>Uporabnik sistema Windows</cp:lastModifiedBy>
  <cp:revision>135</cp:revision>
  <dcterms:created xsi:type="dcterms:W3CDTF">2017-10-14T19:14:33Z</dcterms:created>
  <dcterms:modified xsi:type="dcterms:W3CDTF">2020-04-14T08:07:31Z</dcterms:modified>
</cp:coreProperties>
</file>