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4"/>
  </p:notesMasterIdLst>
  <p:handoutMasterIdLst>
    <p:handoutMasterId r:id="rId5"/>
  </p:handoutMasterIdLst>
  <p:sldIdLst>
    <p:sldId id="256" r:id="rId2"/>
    <p:sldId id="257"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3048" y="60"/>
      </p:cViewPr>
      <p:guideLst>
        <p:guide orient="horz" pos="3367"/>
        <p:guide pos="2381"/>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B1C6C54-C216-4118-B4B3-E2B1446126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52F1024-0902-4A28-B018-E927894339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6CB286-0C48-4E26-8CBB-B2511F2A895F}" type="datetimeFigureOut">
              <a:rPr lang="fr-FR" smtClean="0"/>
              <a:t>27/05/2019</a:t>
            </a:fld>
            <a:endParaRPr lang="fr-FR"/>
          </a:p>
        </p:txBody>
      </p:sp>
      <p:sp>
        <p:nvSpPr>
          <p:cNvPr id="4" name="Espace réservé du pied de page 3">
            <a:extLst>
              <a:ext uri="{FF2B5EF4-FFF2-40B4-BE49-F238E27FC236}">
                <a16:creationId xmlns:a16="http://schemas.microsoft.com/office/drawing/2014/main" id="{1DF87E1A-C2B5-4BDE-83EF-2E78796976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536B47DC-95FF-49BE-AD86-DE879790448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4B11EE-61AC-4FA5-852C-50A70BE2097B}" type="slidenum">
              <a:rPr lang="fr-FR" smtClean="0"/>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0D298-3A1B-4EC6-827A-AF1D87329BA8}" type="datetimeFigureOut">
              <a:rPr lang="fr-FR" smtClean="0"/>
              <a:t>27/05/2019</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7997E-8F54-441B-B8ED-B11C7F0FA665}" type="slidenum">
              <a:rPr lang="fr-FR" smtClean="0"/>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games p1">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a16="http://schemas.microsoft.com/office/drawing/2014/main"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a16="http://schemas.microsoft.com/office/drawing/2014/main"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a16="http://schemas.microsoft.com/office/drawing/2014/main"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smtClean="0"/>
              <a:t>clic </a:t>
            </a:r>
            <a:r>
              <a:rPr lang="fr-FR" dirty="0"/>
              <a:t>&amp; </a:t>
            </a:r>
            <a:r>
              <a:rPr lang="fr-FR" dirty="0" err="1"/>
              <a:t>write</a:t>
            </a:r>
            <a:endParaRPr lang="fr-FR" dirty="0"/>
          </a:p>
        </p:txBody>
      </p:sp>
      <p:sp>
        <p:nvSpPr>
          <p:cNvPr id="14" name="Rectangle 13">
            <a:extLst>
              <a:ext uri="{FF2B5EF4-FFF2-40B4-BE49-F238E27FC236}">
                <a16:creationId xmlns:a16="http://schemas.microsoft.com/office/drawing/2014/main"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a16="http://schemas.microsoft.com/office/drawing/2014/main"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a16="http://schemas.microsoft.com/office/drawing/2014/main"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a16="http://schemas.microsoft.com/office/drawing/2014/main" id="{21BB1204-9251-47C6-AC69-85376C2E1CAA}"/>
              </a:ext>
            </a:extLst>
          </p:cNvPr>
          <p:cNvSpPr>
            <a:spLocks noGrp="1"/>
          </p:cNvSpPr>
          <p:nvPr>
            <p:ph type="body" sz="quarter" idx="16" hasCustomPrompt="1"/>
          </p:nvPr>
        </p:nvSpPr>
        <p:spPr>
          <a:xfrm>
            <a:off x="1619113" y="1398711"/>
            <a:ext cx="900000" cy="274302"/>
          </a:xfrm>
        </p:spPr>
        <p:txBody>
          <a:bodyPr>
            <a:normAutofit/>
          </a:bodyPr>
          <a:lstStyle>
            <a:lvl1pPr>
              <a:defRPr/>
            </a:lvl1pPr>
          </a:lstStyle>
          <a:p>
            <a:pPr lvl="0"/>
            <a:r>
              <a:rPr lang="fr-FR" dirty="0" smtClean="0"/>
              <a:t>Clic &amp; </a:t>
            </a:r>
            <a:r>
              <a:rPr lang="fr-FR" dirty="0" err="1" smtClean="0"/>
              <a:t>write</a:t>
            </a:r>
            <a:r>
              <a:rPr lang="fr-FR" dirty="0" smtClean="0"/>
              <a:t> </a:t>
            </a:r>
            <a:endParaRPr lang="fr-FR" dirty="0"/>
          </a:p>
        </p:txBody>
      </p:sp>
      <p:sp>
        <p:nvSpPr>
          <p:cNvPr id="20" name="Espace réservé du texte 6">
            <a:extLst>
              <a:ext uri="{FF2B5EF4-FFF2-40B4-BE49-F238E27FC236}">
                <a16:creationId xmlns:a16="http://schemas.microsoft.com/office/drawing/2014/main"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a16="http://schemas.microsoft.com/office/drawing/2014/main"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a16="http://schemas.microsoft.com/office/drawing/2014/main"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err="1" smtClean="0">
                <a:solidFill>
                  <a:schemeClr val="accent6">
                    <a:lumMod val="50000"/>
                  </a:schemeClr>
                </a:solidFill>
              </a:rPr>
              <a:t>Aims</a:t>
            </a:r>
            <a:r>
              <a:rPr lang="fr-FR" sz="1400" b="1" dirty="0" smtClean="0">
                <a:solidFill>
                  <a:schemeClr val="accent6">
                    <a:lumMod val="50000"/>
                  </a:schemeClr>
                </a:solidFill>
              </a:rPr>
              <a:t> of the </a:t>
            </a:r>
            <a:r>
              <a:rPr lang="fr-FR" sz="1400" b="1" dirty="0" err="1" smtClean="0">
                <a:solidFill>
                  <a:schemeClr val="accent6">
                    <a:lumMod val="50000"/>
                  </a:schemeClr>
                </a:solidFill>
              </a:rPr>
              <a:t>game</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23" name="ZoneTexte 22">
            <a:extLst>
              <a:ext uri="{FF2B5EF4-FFF2-40B4-BE49-F238E27FC236}">
                <a16:creationId xmlns:a16="http://schemas.microsoft.com/office/drawing/2014/main"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chemeClr val="accent6">
                    <a:lumMod val="50000"/>
                  </a:schemeClr>
                </a:solidFill>
              </a:rPr>
              <a:t>Materials</a:t>
            </a:r>
          </a:p>
        </p:txBody>
      </p:sp>
      <p:sp>
        <p:nvSpPr>
          <p:cNvPr id="24" name="Rectangle 23">
            <a:extLst>
              <a:ext uri="{FF2B5EF4-FFF2-40B4-BE49-F238E27FC236}">
                <a16:creationId xmlns:a16="http://schemas.microsoft.com/office/drawing/2014/main"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a16="http://schemas.microsoft.com/office/drawing/2014/main"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a16="http://schemas.microsoft.com/office/drawing/2014/main"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a16="http://schemas.microsoft.com/office/drawing/2014/main"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smtClean="0">
                <a:solidFill>
                  <a:schemeClr val="accent6">
                    <a:lumMod val="50000"/>
                  </a:schemeClr>
                </a:solidFill>
              </a:rPr>
              <a:t>How to </a:t>
            </a:r>
            <a:r>
              <a:rPr lang="fr-FR" sz="1400" b="1" u="none" dirty="0" err="1" smtClean="0">
                <a:solidFill>
                  <a:schemeClr val="accent6">
                    <a:lumMod val="50000"/>
                  </a:schemeClr>
                </a:solidFill>
              </a:rPr>
              <a:t>play</a:t>
            </a:r>
            <a:r>
              <a:rPr lang="fr-FR" sz="1400" b="1" u="none" dirty="0" smtClean="0">
                <a:solidFill>
                  <a:schemeClr val="accent6">
                    <a:lumMod val="50000"/>
                  </a:schemeClr>
                </a:solidFill>
              </a:rPr>
              <a:t> ? </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1" name="ZoneTexte 10">
            <a:extLst>
              <a:ext uri="{FF2B5EF4-FFF2-40B4-BE49-F238E27FC236}">
                <a16:creationId xmlns:a16="http://schemas.microsoft.com/office/drawing/2014/main"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Class </a:t>
            </a:r>
            <a:r>
              <a:rPr lang="fr-FR" sz="1400" b="1" dirty="0" err="1">
                <a:solidFill>
                  <a:schemeClr val="accent6">
                    <a:lumMod val="50000"/>
                  </a:schemeClr>
                </a:solidFill>
              </a:rPr>
              <a:t>level</a:t>
            </a:r>
            <a:endParaRPr lang="fr-FR" sz="1400" b="1" dirty="0">
              <a:solidFill>
                <a:schemeClr val="accent6">
                  <a:lumMod val="50000"/>
                </a:schemeClr>
              </a:solidFill>
            </a:endParaRPr>
          </a:p>
        </p:txBody>
      </p:sp>
      <p:sp>
        <p:nvSpPr>
          <p:cNvPr id="12" name="ZoneTexte 11">
            <a:extLst>
              <a:ext uri="{FF2B5EF4-FFF2-40B4-BE49-F238E27FC236}">
                <a16:creationId xmlns:a16="http://schemas.microsoft.com/office/drawing/2014/main" id="{A1922824-3056-4BB1-B1B7-9BB628C288F5}"/>
              </a:ext>
            </a:extLst>
          </p:cNvPr>
          <p:cNvSpPr txBox="1"/>
          <p:nvPr userDrawn="1"/>
        </p:nvSpPr>
        <p:spPr>
          <a:xfrm>
            <a:off x="1619112" y="930185"/>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err="1" smtClean="0">
                <a:solidFill>
                  <a:schemeClr val="accent6">
                    <a:lumMod val="50000"/>
                  </a:schemeClr>
                </a:solidFill>
              </a:rPr>
              <a:t>Number</a:t>
            </a:r>
            <a:r>
              <a:rPr lang="fr-FR" sz="1400" b="1" dirty="0" smtClean="0">
                <a:solidFill>
                  <a:schemeClr val="accent6">
                    <a:lumMod val="50000"/>
                  </a:schemeClr>
                </a:solidFill>
              </a:rPr>
              <a:t> of </a:t>
            </a:r>
            <a:r>
              <a:rPr lang="fr-FR" sz="1400" b="1" dirty="0" err="1" smtClean="0">
                <a:solidFill>
                  <a:schemeClr val="accent6">
                    <a:lumMod val="50000"/>
                  </a:schemeClr>
                </a:solidFill>
              </a:rPr>
              <a:t>gamers</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6" name="ZoneTexte 15">
            <a:extLst>
              <a:ext uri="{FF2B5EF4-FFF2-40B4-BE49-F238E27FC236}">
                <a16:creationId xmlns:a16="http://schemas.microsoft.com/office/drawing/2014/main"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 </a:t>
            </a:r>
            <a:r>
              <a:rPr lang="fr-FR" sz="1400" b="1" dirty="0" err="1">
                <a:solidFill>
                  <a:schemeClr val="accent6">
                    <a:lumMod val="50000"/>
                  </a:schemeClr>
                </a:solidFill>
              </a:rPr>
              <a:t>Performed</a:t>
            </a:r>
            <a:r>
              <a:rPr lang="fr-FR" sz="1400" b="1" dirty="0">
                <a:solidFill>
                  <a:schemeClr val="accent6">
                    <a:lumMod val="50000"/>
                  </a:schemeClr>
                </a:solidFill>
              </a:rPr>
              <a:t> by : </a:t>
            </a:r>
          </a:p>
        </p:txBody>
      </p:sp>
      <p:sp>
        <p:nvSpPr>
          <p:cNvPr id="26" name="ZoneTexte 25">
            <a:extLst>
              <a:ext uri="{FF2B5EF4-FFF2-40B4-BE49-F238E27FC236}">
                <a16:creationId xmlns:a16="http://schemas.microsoft.com/office/drawing/2014/main"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a16="http://schemas.microsoft.com/office/drawing/2014/main" id="{F3EF7870-0407-4B2C-AAD6-72E2DEEA32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55328" y="617086"/>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a16="http://schemas.microsoft.com/office/drawing/2014/main"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a16="http://schemas.microsoft.com/office/drawing/2014/main" id="{A7EC2E93-692C-4898-8BC0-F6EDC4E6F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0"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2" name="Espace réservé du numéro de diapositive 31"/>
          <p:cNvSpPr>
            <a:spLocks noGrp="1"/>
          </p:cNvSpPr>
          <p:nvPr>
            <p:ph type="sldNum" sz="quarter" idx="25"/>
          </p:nvPr>
        </p:nvSpPr>
        <p:spPr>
          <a:xfrm>
            <a:off x="594740" y="261560"/>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games p2">
    <p:spTree>
      <p:nvGrpSpPr>
        <p:cNvPr id="1" name=""/>
        <p:cNvGrpSpPr/>
        <p:nvPr/>
      </p:nvGrpSpPr>
      <p:grpSpPr>
        <a:xfrm>
          <a:off x="0" y="0"/>
          <a:ext cx="0" cy="0"/>
          <a:chOff x="0" y="0"/>
          <a:chExt cx="0" cy="0"/>
        </a:xfrm>
      </p:grpSpPr>
      <p:sp>
        <p:nvSpPr>
          <p:cNvPr id="35" name="Espace réservé du texte 34">
            <a:extLst>
              <a:ext uri="{FF2B5EF4-FFF2-40B4-BE49-F238E27FC236}">
                <a16:creationId xmlns:a16="http://schemas.microsoft.com/office/drawing/2014/main"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a16="http://schemas.microsoft.com/office/drawing/2014/main"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a16="http://schemas.microsoft.com/office/drawing/2014/main"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a16="http://schemas.microsoft.com/office/drawing/2014/main" id="{BEF7F1B6-3DC3-45BA-932A-2F2533E3E1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a16="http://schemas.microsoft.com/office/drawing/2014/main" id="{46FE41A0-ACCD-4E4B-B484-CA0640693F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3" name="Espace réservé du numéro de diapositive 12"/>
          <p:cNvSpPr>
            <a:spLocks noGrp="1"/>
          </p:cNvSpPr>
          <p:nvPr>
            <p:ph type="sldNum" sz="quarter" idx="24"/>
          </p:nvPr>
        </p:nvSpPr>
        <p:spPr>
          <a:xfrm>
            <a:off x="601663" y="199569"/>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chemeClr val="accent6">
                    <a:lumMod val="50000"/>
                  </a:schemeClr>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0" y="6740941"/>
            <a:ext cx="1081775" cy="1213842"/>
          </a:xfrm>
        </p:spPr>
        <p:txBody>
          <a:bodyPr/>
          <a:lstStyle>
            <a:lvl1pPr algn="ctr">
              <a:defRPr sz="3200">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a16="http://schemas.microsoft.com/office/drawing/2014/main" id="{BAF42468-8A01-463E-B5B2-E9D48C21A746}"/>
              </a:ext>
            </a:extLst>
          </p:cNvPr>
          <p:cNvSpPr txBox="1"/>
          <p:nvPr userDrawn="1"/>
        </p:nvSpPr>
        <p:spPr>
          <a:xfrm>
            <a:off x="1605446" y="4982465"/>
            <a:ext cx="5528012" cy="646331"/>
          </a:xfrm>
          <a:prstGeom prst="rect">
            <a:avLst/>
          </a:prstGeom>
          <a:noFill/>
        </p:spPr>
        <p:txBody>
          <a:bodyPr wrap="square" rtlCol="0">
            <a:spAutoFit/>
          </a:bodyPr>
          <a:lstStyle/>
          <a:p>
            <a:pPr algn="ctr"/>
            <a:r>
              <a:rPr lang="fr-FR" i="1" dirty="0">
                <a:solidFill>
                  <a:schemeClr val="accent6">
                    <a:lumMod val="50000"/>
                  </a:schemeClr>
                </a:solidFill>
              </a:rPr>
              <a:t>A collection of </a:t>
            </a:r>
            <a:r>
              <a:rPr lang="fr-FR" i="1" dirty="0" smtClean="0">
                <a:solidFill>
                  <a:schemeClr val="accent6">
                    <a:lumMod val="50000"/>
                  </a:schemeClr>
                </a:solidFill>
              </a:rPr>
              <a:t>maths </a:t>
            </a:r>
            <a:r>
              <a:rPr lang="fr-FR" i="1" dirty="0" err="1">
                <a:solidFill>
                  <a:schemeClr val="accent6">
                    <a:lumMod val="50000"/>
                  </a:schemeClr>
                </a:solidFill>
              </a:rPr>
              <a:t>games</a:t>
            </a:r>
            <a:endParaRPr lang="fr-FR" i="1" dirty="0">
              <a:solidFill>
                <a:schemeClr val="accent6">
                  <a:lumMod val="50000"/>
                </a:schemeClr>
              </a:solidFill>
            </a:endParaRPr>
          </a:p>
          <a:p>
            <a:pPr algn="ctr"/>
            <a:r>
              <a:rPr lang="fr-FR" i="1" dirty="0">
                <a:solidFill>
                  <a:schemeClr val="accent6">
                    <a:lumMod val="50000"/>
                  </a:schemeClr>
                </a:solidFill>
              </a:rPr>
              <a:t>for </a:t>
            </a:r>
            <a:r>
              <a:rPr lang="fr-FR" i="1" dirty="0" err="1">
                <a:solidFill>
                  <a:schemeClr val="accent6">
                    <a:lumMod val="50000"/>
                  </a:schemeClr>
                </a:solidFill>
              </a:rPr>
              <a:t>primary</a:t>
            </a:r>
            <a:r>
              <a:rPr lang="fr-FR" i="1" dirty="0">
                <a:solidFill>
                  <a:schemeClr val="accent6">
                    <a:lumMod val="50000"/>
                  </a:schemeClr>
                </a:solidFill>
              </a:rPr>
              <a:t> </a:t>
            </a:r>
            <a:r>
              <a:rPr lang="fr-FR" i="1" dirty="0" err="1">
                <a:solidFill>
                  <a:schemeClr val="accent6">
                    <a:lumMod val="50000"/>
                  </a:schemeClr>
                </a:solidFill>
              </a:rPr>
              <a:t>school</a:t>
            </a:r>
            <a:r>
              <a:rPr lang="fr-FR" i="1" dirty="0">
                <a:solidFill>
                  <a:schemeClr val="accent6">
                    <a:lumMod val="50000"/>
                  </a:schemeClr>
                </a:solidFill>
              </a:rPr>
              <a:t> </a:t>
            </a:r>
            <a:r>
              <a:rPr lang="fr-FR" i="1" dirty="0" err="1" smtClean="0">
                <a:solidFill>
                  <a:schemeClr val="accent6">
                    <a:lumMod val="50000"/>
                  </a:schemeClr>
                </a:solidFill>
              </a:rPr>
              <a:t>teachers</a:t>
            </a:r>
            <a:r>
              <a:rPr lang="fr-FR" i="1" dirty="0" smtClean="0">
                <a:solidFill>
                  <a:schemeClr val="accent6">
                    <a:lumMod val="50000"/>
                  </a:schemeClr>
                </a:solidFill>
              </a:rPr>
              <a:t> and </a:t>
            </a:r>
            <a:r>
              <a:rPr lang="fr-FR" i="1" dirty="0" err="1" smtClean="0">
                <a:solidFill>
                  <a:schemeClr val="accent6">
                    <a:lumMod val="50000"/>
                  </a:schemeClr>
                </a:solidFill>
              </a:rPr>
              <a:t>pupils</a:t>
            </a:r>
            <a:endParaRPr lang="fr-FR" i="1" dirty="0">
              <a:solidFill>
                <a:schemeClr val="accent6">
                  <a:lumMod val="50000"/>
                </a:schemeClr>
              </a:solidFill>
            </a:endParaRPr>
          </a:p>
        </p:txBody>
      </p:sp>
      <p:sp>
        <p:nvSpPr>
          <p:cNvPr id="11" name="ZoneTexte 10">
            <a:extLst>
              <a:ext uri="{FF2B5EF4-FFF2-40B4-BE49-F238E27FC236}">
                <a16:creationId xmlns:a16="http://schemas.microsoft.com/office/drawing/2014/main"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chemeClr val="accent6">
                    <a:lumMod val="50000"/>
                  </a:schemeClr>
                </a:solidFill>
                <a:latin typeface="+mj-lt"/>
              </a:rPr>
              <a:t>MATHS THROUGH GAMES</a:t>
            </a:r>
          </a:p>
        </p:txBody>
      </p:sp>
      <p:pic>
        <p:nvPicPr>
          <p:cNvPr id="12" name="Image 11">
            <a:extLst>
              <a:ext uri="{FF2B5EF4-FFF2-40B4-BE49-F238E27FC236}">
                <a16:creationId xmlns:a16="http://schemas.microsoft.com/office/drawing/2014/main" id="{D7F3506C-F432-4D03-ABBA-193F91E043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a16="http://schemas.microsoft.com/office/drawing/2014/main"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a16="http://schemas.microsoft.com/office/drawing/2014/main" id="{EF626B33-9B32-4C9A-ABB0-147D410F0DE9}"/>
              </a:ext>
            </a:extLst>
          </p:cNvPr>
          <p:cNvSpPr txBox="1"/>
          <p:nvPr userDrawn="1"/>
        </p:nvSpPr>
        <p:spPr>
          <a:xfrm>
            <a:off x="601664" y="975360"/>
            <a:ext cx="6408736" cy="1200329"/>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endParaRPr lang="fr-FR" dirty="0" smtClean="0">
              <a:latin typeface="Times New Roman" panose="02020603050405020304" pitchFamily="18" charset="0"/>
              <a:cs typeface="Times New Roman" panose="02020603050405020304" pitchFamily="18" charset="0"/>
            </a:endParaRPr>
          </a:p>
          <a:p>
            <a:pPr algn="ctr"/>
            <a:endParaRPr lang="fr-FR" dirty="0" smtClean="0">
              <a:latin typeface="Times New Roman" panose="02020603050405020304" pitchFamily="18" charset="0"/>
              <a:cs typeface="Times New Roman" panose="02020603050405020304" pitchFamily="18" charset="0"/>
            </a:endParaRPr>
          </a:p>
          <a:p>
            <a:pPr algn="ctr"/>
            <a:r>
              <a:rPr lang="fr-FR" u="sng" dirty="0" smtClean="0">
                <a:solidFill>
                  <a:schemeClr val="accent1"/>
                </a:solidFill>
                <a:latin typeface="Times New Roman" panose="02020603050405020304" pitchFamily="18" charset="0"/>
                <a:cs typeface="Times New Roman" panose="02020603050405020304" pitchFamily="18" charset="0"/>
              </a:rPr>
              <a:t>www.mathsenjeu.eklablog.com</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chemeClr val="accent6">
                    <a:lumMod val="50000"/>
                  </a:schemeClr>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chemeClr val="accent6">
              <a:lumMod val="50000"/>
            </a:schemeClr>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l-SI" dirty="0" smtClean="0"/>
              <a:t>Matematično kolo</a:t>
            </a:r>
            <a:endParaRPr lang="en-US" dirty="0"/>
          </a:p>
        </p:txBody>
      </p:sp>
      <p:sp>
        <p:nvSpPr>
          <p:cNvPr id="3" name="Espace réservé du texte 2"/>
          <p:cNvSpPr>
            <a:spLocks noGrp="1"/>
          </p:cNvSpPr>
          <p:nvPr>
            <p:ph type="body" sz="quarter" idx="13"/>
          </p:nvPr>
        </p:nvSpPr>
        <p:spPr/>
        <p:txBody>
          <a:bodyPr/>
          <a:lstStyle/>
          <a:p>
            <a:r>
              <a:rPr lang="sl-SI" dirty="0"/>
              <a:t>5</a:t>
            </a:r>
            <a:r>
              <a:rPr lang="sl-SI" dirty="0" smtClean="0"/>
              <a:t>.r</a:t>
            </a:r>
            <a:endParaRPr lang="en-US" dirty="0"/>
          </a:p>
        </p:txBody>
      </p:sp>
      <p:sp>
        <p:nvSpPr>
          <p:cNvPr id="4" name="Espace réservé du texte 3"/>
          <p:cNvSpPr>
            <a:spLocks noGrp="1"/>
          </p:cNvSpPr>
          <p:nvPr>
            <p:ph type="body" sz="quarter" idx="15"/>
          </p:nvPr>
        </p:nvSpPr>
        <p:spPr>
          <a:xfrm>
            <a:off x="671804" y="2028206"/>
            <a:ext cx="2329100" cy="1198724"/>
          </a:xfrm>
        </p:spPr>
        <p:txBody>
          <a:bodyPr>
            <a:normAutofit fontScale="40000" lnSpcReduction="20000"/>
          </a:bodyPr>
          <a:lstStyle/>
          <a:p>
            <a:pPr marL="0" indent="0">
              <a:buNone/>
            </a:pPr>
            <a:r>
              <a:rPr lang="sl-SI" dirty="0" smtClean="0"/>
              <a:t>Učni cilji:</a:t>
            </a:r>
          </a:p>
          <a:p>
            <a:r>
              <a:rPr lang="sl-SI" dirty="0" smtClean="0"/>
              <a:t>- pozna števila do1 000 000, </a:t>
            </a:r>
          </a:p>
          <a:p>
            <a:r>
              <a:rPr lang="sl-SI" dirty="0" smtClean="0"/>
              <a:t>- prepozna računske operacije,</a:t>
            </a:r>
          </a:p>
          <a:p>
            <a:r>
              <a:rPr lang="sl-SI" dirty="0" smtClean="0"/>
              <a:t>- zna pisno seštevati, odštevati, množiti in deliti.</a:t>
            </a:r>
          </a:p>
          <a:p>
            <a:r>
              <a:rPr lang="sl-SI" dirty="0" smtClean="0"/>
              <a:t>Vzgojni cilji</a:t>
            </a:r>
          </a:p>
          <a:p>
            <a:r>
              <a:rPr lang="sl-SI" dirty="0" smtClean="0"/>
              <a:t>- upošteva pravila igranja</a:t>
            </a:r>
          </a:p>
          <a:p>
            <a:r>
              <a:rPr lang="sl-SI" dirty="0" smtClean="0"/>
              <a:t>- medsebojno sodelovanje in komunikacija</a:t>
            </a:r>
          </a:p>
          <a:p>
            <a:r>
              <a:rPr lang="sl-SI" dirty="0" smtClean="0"/>
              <a:t>- razvijanje vztrajnosti, motorične spretnosti</a:t>
            </a:r>
          </a:p>
          <a:p>
            <a:r>
              <a:rPr lang="sl-SI" dirty="0" smtClean="0"/>
              <a:t>- usvajanje različnih gibalnih dejavnosti. </a:t>
            </a:r>
          </a:p>
        </p:txBody>
      </p:sp>
      <p:sp>
        <p:nvSpPr>
          <p:cNvPr id="5" name="Espace réservé du texte 4"/>
          <p:cNvSpPr>
            <a:spLocks noGrp="1"/>
          </p:cNvSpPr>
          <p:nvPr>
            <p:ph type="body" sz="quarter" idx="16"/>
          </p:nvPr>
        </p:nvSpPr>
        <p:spPr/>
        <p:txBody>
          <a:bodyPr/>
          <a:lstStyle/>
          <a:p>
            <a:r>
              <a:rPr lang="sl-SI" dirty="0" smtClean="0"/>
              <a:t>2 - 6</a:t>
            </a:r>
            <a:endParaRPr lang="en-US" dirty="0"/>
          </a:p>
        </p:txBody>
      </p:sp>
      <p:sp>
        <p:nvSpPr>
          <p:cNvPr id="6" name="Espace réservé du texte 5"/>
          <p:cNvSpPr>
            <a:spLocks noGrp="1"/>
          </p:cNvSpPr>
          <p:nvPr>
            <p:ph type="body" sz="quarter" idx="17"/>
          </p:nvPr>
        </p:nvSpPr>
        <p:spPr/>
        <p:txBody>
          <a:bodyPr>
            <a:normAutofit/>
          </a:bodyPr>
          <a:lstStyle/>
          <a:p>
            <a:r>
              <a:rPr lang="sl-SI" dirty="0"/>
              <a:t>Marjana Grabnar</a:t>
            </a:r>
            <a:endParaRPr lang="en-US" dirty="0"/>
          </a:p>
          <a:p>
            <a:r>
              <a:rPr lang="sl-SI" dirty="0" smtClean="0"/>
              <a:t>Alma Novak</a:t>
            </a:r>
          </a:p>
        </p:txBody>
      </p:sp>
      <p:sp>
        <p:nvSpPr>
          <p:cNvPr id="7" name="Espace réservé du texte 6"/>
          <p:cNvSpPr>
            <a:spLocks noGrp="1"/>
          </p:cNvSpPr>
          <p:nvPr>
            <p:ph type="body" sz="quarter" idx="18"/>
          </p:nvPr>
        </p:nvSpPr>
        <p:spPr/>
        <p:txBody>
          <a:bodyPr>
            <a:normAutofit fontScale="92500" lnSpcReduction="20000"/>
          </a:bodyPr>
          <a:lstStyle/>
          <a:p>
            <a:r>
              <a:rPr lang="sl-SI" dirty="0" smtClean="0"/>
              <a:t>Didaktična igra,</a:t>
            </a:r>
          </a:p>
          <a:p>
            <a:r>
              <a:rPr lang="sl-SI" dirty="0" smtClean="0"/>
              <a:t>flomaster,</a:t>
            </a:r>
          </a:p>
          <a:p>
            <a:r>
              <a:rPr lang="sl-SI" dirty="0" smtClean="0"/>
              <a:t>table za računanje in flomaster,</a:t>
            </a:r>
          </a:p>
          <a:p>
            <a:r>
              <a:rPr lang="sl-SI" dirty="0"/>
              <a:t>t</a:t>
            </a:r>
            <a:r>
              <a:rPr lang="sl-SI" dirty="0" smtClean="0"/>
              <a:t>abela za zapisovanje rezultatov,</a:t>
            </a:r>
          </a:p>
          <a:p>
            <a:r>
              <a:rPr lang="sl-SI" dirty="0" smtClean="0"/>
              <a:t>kartončki za vsak sklop posebej,</a:t>
            </a:r>
          </a:p>
          <a:p>
            <a:r>
              <a:rPr lang="sl-SI" dirty="0"/>
              <a:t>z</a:t>
            </a:r>
            <a:r>
              <a:rPr lang="sl-SI" dirty="0" smtClean="0"/>
              <a:t>vonček.</a:t>
            </a:r>
          </a:p>
        </p:txBody>
      </p:sp>
      <p:sp>
        <p:nvSpPr>
          <p:cNvPr id="8" name="Espace réservé du texte 7"/>
          <p:cNvSpPr>
            <a:spLocks noGrp="1"/>
          </p:cNvSpPr>
          <p:nvPr>
            <p:ph type="body" sz="quarter" idx="21"/>
          </p:nvPr>
        </p:nvSpPr>
        <p:spPr/>
        <p:txBody>
          <a:bodyPr>
            <a:normAutofit/>
          </a:bodyPr>
          <a:lstStyle/>
          <a:p>
            <a:r>
              <a:rPr lang="sl-SI" sz="1200" i="1" u="none" dirty="0" smtClean="0"/>
              <a:t>Igro lahko igra 2-6 učencev.</a:t>
            </a:r>
          </a:p>
          <a:p>
            <a:r>
              <a:rPr lang="sl-SI" sz="1200" i="1" u="none" dirty="0" smtClean="0"/>
              <a:t>Razdelitev učencev v skupino.</a:t>
            </a:r>
          </a:p>
          <a:p>
            <a:r>
              <a:rPr lang="sl-SI" sz="1200" i="1" u="none" dirty="0" smtClean="0"/>
              <a:t>Učenci </a:t>
            </a:r>
            <a:r>
              <a:rPr lang="sl-SI" sz="1200" i="1" u="none" dirty="0"/>
              <a:t>si pripravijo matematično kolo, tablo za računanje, </a:t>
            </a:r>
            <a:r>
              <a:rPr lang="sl-SI" sz="1200" i="1" u="none" dirty="0" smtClean="0"/>
              <a:t>flomaster, zvonček, tabelo za zapisovanje rezultatov.</a:t>
            </a:r>
          </a:p>
          <a:p>
            <a:r>
              <a:rPr lang="sl-SI" sz="1200" i="1" u="none" dirty="0" smtClean="0"/>
              <a:t>Prvi igralec zavrti kolo. Ko se usmerjevalec ustavi na določeni barvi, igralec vzame kartico z enako barvo. Prebere nalogo in jo vsi, ki sodelujejo rešijo. Tisti, ki prvi pritisne na zvonček, je zmagovalec. Rezultate zapišejo na tabelo za zapisovanje rezultatov. </a:t>
            </a:r>
          </a:p>
          <a:p>
            <a:r>
              <a:rPr lang="sl-SI" sz="1200" i="1" u="none" dirty="0" smtClean="0"/>
              <a:t>Ko igralec dobi gibalno nalogo, jo ponovno izvajajo vsi člani skupine. Če jo vsi izvedejo pravilno dobijo 1 točko. </a:t>
            </a:r>
          </a:p>
          <a:p>
            <a:r>
              <a:rPr lang="sl-SI" sz="1200" i="1" u="none" dirty="0" smtClean="0"/>
              <a:t>Igra se zaključi, ko eden izmed zmagovalcev prvi pravilno reši 5 nalog. ( Če so hitri 10). Ko je igra končana, vodja skupine (ki ga določijo na začetku) pride po list z rezultati, da jih lahko preverijo. Vsaka pravilna rešitev se točkuje z 1 točko, za vsako napačno 1 točko odštejemo. </a:t>
            </a:r>
          </a:p>
          <a:p>
            <a:r>
              <a:rPr lang="sl-SI" sz="1200" i="1" u="none" dirty="0" smtClean="0"/>
              <a:t>Zmaga igralec, ki ima največ točk.</a:t>
            </a:r>
          </a:p>
          <a:p>
            <a:r>
              <a:rPr lang="sl-SI" sz="1200" i="1" u="none" dirty="0" smtClean="0"/>
              <a:t>Nadgradnja igre: soigralci, učencu, ki je na vrsti in se kazalec ustavi na vijolični barvi, sestavijo računsko </a:t>
            </a:r>
            <a:r>
              <a:rPr lang="sl-SI" sz="1200" i="1" u="none" dirty="0"/>
              <a:t>a</a:t>
            </a:r>
            <a:r>
              <a:rPr lang="sl-SI" sz="1200" i="1" u="none" dirty="0" smtClean="0"/>
              <a:t>li besedilno nalogo. </a:t>
            </a:r>
          </a:p>
          <a:p>
            <a:pPr marL="0" indent="0">
              <a:buNone/>
            </a:pPr>
            <a:endParaRPr lang="sl-SI" sz="1200" i="1" u="none" dirty="0" smtClean="0"/>
          </a:p>
          <a:p>
            <a:pPr marL="0" indent="0">
              <a:buNone/>
            </a:pPr>
            <a:endParaRPr lang="sl-SI" sz="1200" i="1" u="none" dirty="0"/>
          </a:p>
          <a:p>
            <a:pPr marL="0" indent="0">
              <a:buNone/>
            </a:pPr>
            <a:endParaRPr lang="sl-SI" sz="1200" i="1" u="none" dirty="0" smtClean="0"/>
          </a:p>
          <a:p>
            <a:endParaRPr lang="sl-SI" sz="1200" i="1" u="none" dirty="0" smtClean="0"/>
          </a:p>
          <a:p>
            <a:endParaRPr lang="sl-SI" sz="1200" i="1" u="none" dirty="0"/>
          </a:p>
          <a:p>
            <a:endParaRPr lang="sl-SI" sz="1200" i="1" u="none" dirty="0" smtClean="0"/>
          </a:p>
          <a:p>
            <a:endParaRPr lang="sl-SI" sz="1200" i="1" u="none" dirty="0"/>
          </a:p>
          <a:p>
            <a:endParaRPr lang="sl-SI" sz="1200" i="1" u="none" dirty="0" smtClean="0"/>
          </a:p>
          <a:p>
            <a:endParaRPr lang="sl-SI" sz="1200" i="1" u="none" dirty="0"/>
          </a:p>
        </p:txBody>
      </p:sp>
      <p:sp>
        <p:nvSpPr>
          <p:cNvPr id="9" name="Espace réservé du texte 8"/>
          <p:cNvSpPr>
            <a:spLocks noGrp="1"/>
          </p:cNvSpPr>
          <p:nvPr>
            <p:ph type="body" sz="quarter" idx="22"/>
          </p:nvPr>
        </p:nvSpPr>
        <p:spPr/>
        <p:txBody>
          <a:bodyPr/>
          <a:lstStyle/>
          <a:p>
            <a:endParaRPr lang="en-US"/>
          </a:p>
        </p:txBody>
      </p:sp>
      <p:sp>
        <p:nvSpPr>
          <p:cNvPr id="10" name="Espace réservé du numéro de diapositive 9"/>
          <p:cNvSpPr>
            <a:spLocks noGrp="1"/>
          </p:cNvSpPr>
          <p:nvPr>
            <p:ph type="sldNum" sz="quarter" idx="25"/>
          </p:nvPr>
        </p:nvSpPr>
        <p:spPr/>
        <p:txBody>
          <a:bodyPr/>
          <a:lstStyle/>
          <a:p>
            <a:r>
              <a:rPr lang="sl-SI" dirty="0" smtClean="0"/>
              <a:t>1.</a:t>
            </a:r>
            <a:endParaRPr lang="en-US" dirty="0"/>
          </a:p>
        </p:txBody>
      </p:sp>
      <p:pic>
        <p:nvPicPr>
          <p:cNvPr id="11" name="Slika 1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425700" y="7043012"/>
            <a:ext cx="3235188" cy="2989617"/>
          </a:xfrm>
          <a:prstGeom prst="rect">
            <a:avLst/>
          </a:prstGeom>
        </p:spPr>
      </p:pic>
    </p:spTree>
    <p:extLst>
      <p:ext uri="{BB962C8B-B14F-4D97-AF65-F5344CB8AC3E}">
        <p14:creationId xmlns:p14="http://schemas.microsoft.com/office/powerpoint/2010/main" val="2219322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21"/>
          </p:nvPr>
        </p:nvSpPr>
        <p:spPr/>
        <p:txBody>
          <a:bodyPr/>
          <a:lstStyle/>
          <a:p>
            <a:endParaRPr lang="sl-SI" dirty="0" smtClean="0"/>
          </a:p>
        </p:txBody>
      </p:sp>
      <p:sp>
        <p:nvSpPr>
          <p:cNvPr id="3" name="Espace réservé du numéro de diapositive 2"/>
          <p:cNvSpPr>
            <a:spLocks noGrp="1"/>
          </p:cNvSpPr>
          <p:nvPr>
            <p:ph type="sldNum" sz="quarter" idx="24"/>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355545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Rouge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1289</TotalTime>
  <Words>281</Words>
  <Application>Microsoft Office PowerPoint</Application>
  <PresentationFormat>Po meri</PresentationFormat>
  <Paragraphs>37</Paragraphs>
  <Slides>2</Slides>
  <Notes>0</Notes>
  <HiddenSlides>0</HiddenSlides>
  <MMClips>0</MMClips>
  <ScaleCrop>false</ScaleCrop>
  <HeadingPairs>
    <vt:vector size="6" baseType="variant">
      <vt:variant>
        <vt:lpstr>Uporabljene pisave</vt:lpstr>
      </vt:variant>
      <vt:variant>
        <vt:i4>8</vt:i4>
      </vt:variant>
      <vt:variant>
        <vt:lpstr>Tema</vt:lpstr>
      </vt:variant>
      <vt:variant>
        <vt:i4>1</vt:i4>
      </vt:variant>
      <vt:variant>
        <vt:lpstr>Naslovi diapozitivov</vt:lpstr>
      </vt:variant>
      <vt:variant>
        <vt:i4>2</vt:i4>
      </vt:variant>
    </vt:vector>
  </HeadingPairs>
  <TitlesOfParts>
    <vt:vector size="11" baseType="lpstr">
      <vt:lpstr>Agent Orange</vt:lpstr>
      <vt:lpstr>Arial Narrow</vt:lpstr>
      <vt:lpstr>Calibri</vt:lpstr>
      <vt:lpstr>Calibri Light</vt:lpstr>
      <vt:lpstr>KG Wake Me Up</vt:lpstr>
      <vt:lpstr>Times New Roman</vt:lpstr>
      <vt:lpstr>Wingdings</vt:lpstr>
      <vt:lpstr>Wingdings 3</vt:lpstr>
      <vt:lpstr>Brin</vt:lpstr>
      <vt:lpstr>Matematično kolo</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Uporabnik sistema Windows</cp:lastModifiedBy>
  <cp:revision>106</cp:revision>
  <dcterms:created xsi:type="dcterms:W3CDTF">2017-10-14T19:14:33Z</dcterms:created>
  <dcterms:modified xsi:type="dcterms:W3CDTF">2019-05-27T09:11:32Z</dcterms:modified>
</cp:coreProperties>
</file>