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
  </p:notesMasterIdLst>
  <p:handoutMasterIdLst>
    <p:handoutMasterId r:id="rId4"/>
  </p:handoutMasterIdLst>
  <p:sldIdLst>
    <p:sldId id="256" r:id="rId2"/>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3222" y="120"/>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8B1C6C54-C216-4118-B4B3-E2B1446126C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D52F1024-0902-4A28-B018-E9278943394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6CB286-0C48-4E26-8CBB-B2511F2A895F}" type="datetimeFigureOut">
              <a:rPr lang="fr-FR" smtClean="0"/>
              <a:t>08/05/2020</a:t>
            </a:fld>
            <a:endParaRPr lang="fr-FR"/>
          </a:p>
        </p:txBody>
      </p:sp>
      <p:sp>
        <p:nvSpPr>
          <p:cNvPr id="4" name="Espace réservé du pied de page 3">
            <a:extLst>
              <a:ext uri="{FF2B5EF4-FFF2-40B4-BE49-F238E27FC236}">
                <a16:creationId xmlns:a16="http://schemas.microsoft.com/office/drawing/2014/main" xmlns="" id="{1DF87E1A-C2B5-4BDE-83EF-2E78796976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536B47DC-95FF-49BE-AD86-DE879790448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4B11EE-61AC-4FA5-852C-50A70BE2097B}" type="slidenum">
              <a:rPr lang="fr-FR" smtClean="0"/>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A0D298-3A1B-4EC6-827A-AF1D87329BA8}" type="datetimeFigureOut">
              <a:rPr lang="fr-FR" smtClean="0"/>
              <a:t>08/05/2020</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7997E-8F54-441B-B8ED-B11C7F0FA665}" type="slidenum">
              <a:rPr lang="fr-FR" smtClean="0"/>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xmlns=""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xmlns=""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xmlns=""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xmlns=""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a16="http://schemas.microsoft.com/office/drawing/2014/main" xmlns=""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xmlns=""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xmlns=""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xmlns=""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a16="http://schemas.microsoft.com/office/drawing/2014/main" xmlns=""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xmlns=""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xmlns=""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a16="http://schemas.microsoft.com/office/drawing/2014/main" xmlns=""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a16="http://schemas.microsoft.com/office/drawing/2014/main" xmlns=""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xmlns=""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a16="http://schemas.microsoft.com/office/drawing/2014/main" xmlns=""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a16="http://schemas.microsoft.com/office/drawing/2014/main" xmlns=""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a16="http://schemas.microsoft.com/office/drawing/2014/main" xmlns=""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xmlns=""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xmlns=""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xmlns=""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xmlns=""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xmlns=""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xmlns=""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xmlns=""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xmlns=""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xmlns=""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a16="http://schemas.microsoft.com/office/drawing/2014/main" xmlns=""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a16="http://schemas.microsoft.com/office/drawing/2014/main" xmlns=""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xmlns=""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xmlns=""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Kdo</a:t>
            </a:r>
            <a:r>
              <a:rPr lang="en-US" dirty="0"/>
              <a:t> </a:t>
            </a:r>
            <a:r>
              <a:rPr lang="en-US" dirty="0" smtClean="0"/>
              <a:t>je lastnik te hiše?</a:t>
            </a:r>
            <a:endParaRPr lang="en-US" dirty="0"/>
          </a:p>
        </p:txBody>
      </p:sp>
      <p:sp>
        <p:nvSpPr>
          <p:cNvPr id="3" name="Espace réservé du texte 2"/>
          <p:cNvSpPr>
            <a:spLocks noGrp="1"/>
          </p:cNvSpPr>
          <p:nvPr>
            <p:ph type="body" sz="quarter" idx="13"/>
          </p:nvPr>
        </p:nvSpPr>
        <p:spPr/>
        <p:txBody>
          <a:bodyPr/>
          <a:lstStyle/>
          <a:p>
            <a:r>
              <a:rPr lang="en-US" dirty="0" smtClean="0"/>
              <a:t>       3</a:t>
            </a:r>
            <a:endParaRPr lang="en-US" dirty="0"/>
          </a:p>
        </p:txBody>
      </p:sp>
      <p:sp>
        <p:nvSpPr>
          <p:cNvPr id="4" name="Espace réservé du texte 3"/>
          <p:cNvSpPr>
            <a:spLocks noGrp="1"/>
          </p:cNvSpPr>
          <p:nvPr>
            <p:ph type="body" sz="quarter" idx="15"/>
          </p:nvPr>
        </p:nvSpPr>
        <p:spPr>
          <a:xfrm>
            <a:off x="587056" y="2152649"/>
            <a:ext cx="3164172" cy="1112605"/>
          </a:xfrm>
        </p:spPr>
        <p:txBody>
          <a:bodyPr>
            <a:normAutofit fontScale="85000" lnSpcReduction="20000"/>
          </a:bodyPr>
          <a:lstStyle/>
          <a:p>
            <a:pPr marL="0" indent="0">
              <a:buNone/>
            </a:pPr>
            <a:r>
              <a:rPr lang="sl-SI" dirty="0" smtClean="0"/>
              <a:t>Učenci:</a:t>
            </a:r>
          </a:p>
          <a:p>
            <a:pPr>
              <a:spcBef>
                <a:spcPts val="0"/>
              </a:spcBef>
            </a:pPr>
            <a:r>
              <a:rPr lang="sl-SI" dirty="0" smtClean="0"/>
              <a:t>Poznajo osnovne standardne merske enote za merjenje dolžin.</a:t>
            </a:r>
          </a:p>
          <a:p>
            <a:pPr>
              <a:spcBef>
                <a:spcPts val="0"/>
              </a:spcBef>
            </a:pPr>
            <a:r>
              <a:rPr lang="sl-SI" dirty="0" smtClean="0"/>
              <a:t>Ocenijo, primerjajo, merijo ter zapišejo dolžine z merskim številom in enoto.</a:t>
            </a:r>
          </a:p>
          <a:p>
            <a:pPr>
              <a:spcBef>
                <a:spcPts val="0"/>
              </a:spcBef>
            </a:pPr>
            <a:r>
              <a:rPr lang="sl-SI" dirty="0" smtClean="0"/>
              <a:t>Poznajo velikostne odnose med dolžinskimi enotami m, dm, cm.</a:t>
            </a:r>
          </a:p>
          <a:p>
            <a:pPr>
              <a:spcBef>
                <a:spcPts val="0"/>
              </a:spcBef>
            </a:pPr>
            <a:r>
              <a:rPr lang="sl-SI" dirty="0" smtClean="0"/>
              <a:t>Merijo med standardnimi in nestandardnimi enotami.</a:t>
            </a:r>
          </a:p>
          <a:p>
            <a:pPr>
              <a:spcBef>
                <a:spcPts val="0"/>
              </a:spcBef>
            </a:pPr>
            <a:r>
              <a:rPr lang="sl-SI" dirty="0" smtClean="0"/>
              <a:t>Urejajo dane dolžinske količine po velikosti.</a:t>
            </a:r>
          </a:p>
          <a:p>
            <a:pPr marL="0" indent="0">
              <a:spcBef>
                <a:spcPts val="0"/>
              </a:spcBef>
              <a:buNone/>
            </a:pPr>
            <a:endParaRPr lang="sl-SI" dirty="0"/>
          </a:p>
          <a:p>
            <a:pPr marL="0" indent="0">
              <a:spcBef>
                <a:spcPts val="0"/>
              </a:spcBef>
              <a:buNone/>
            </a:pPr>
            <a:endParaRPr lang="sl-SI" dirty="0" smtClean="0"/>
          </a:p>
          <a:p>
            <a:pPr>
              <a:spcBef>
                <a:spcPts val="0"/>
              </a:spcBef>
            </a:pPr>
            <a:endParaRPr lang="sl-SI" dirty="0" smtClean="0"/>
          </a:p>
          <a:p>
            <a:endParaRPr lang="en-US" dirty="0"/>
          </a:p>
        </p:txBody>
      </p:sp>
      <p:sp>
        <p:nvSpPr>
          <p:cNvPr id="5" name="Espace réservé du texte 4"/>
          <p:cNvSpPr>
            <a:spLocks noGrp="1"/>
          </p:cNvSpPr>
          <p:nvPr>
            <p:ph type="body" sz="quarter" idx="16"/>
          </p:nvPr>
        </p:nvSpPr>
        <p:spPr/>
        <p:txBody>
          <a:bodyPr/>
          <a:lstStyle/>
          <a:p>
            <a:r>
              <a:rPr lang="sl-SI" dirty="0"/>
              <a:t>2</a:t>
            </a:r>
            <a:endParaRPr lang="sl-SI" dirty="0" smtClean="0"/>
          </a:p>
          <a:p>
            <a:pPr marL="0" indent="0">
              <a:buNone/>
            </a:pPr>
            <a:endParaRPr lang="en-US" dirty="0"/>
          </a:p>
        </p:txBody>
      </p:sp>
      <p:sp>
        <p:nvSpPr>
          <p:cNvPr id="6" name="Espace réservé du texte 5"/>
          <p:cNvSpPr>
            <a:spLocks noGrp="1"/>
          </p:cNvSpPr>
          <p:nvPr>
            <p:ph type="body" sz="quarter" idx="17"/>
          </p:nvPr>
        </p:nvSpPr>
        <p:spPr/>
        <p:txBody>
          <a:bodyPr/>
          <a:lstStyle/>
          <a:p>
            <a:r>
              <a:rPr lang="sl-SI" dirty="0" smtClean="0"/>
              <a:t>MAJDA HORVAT, OŠ VIČ, LJUBLJANA, SLOVENIJA</a:t>
            </a:r>
            <a:r>
              <a:rPr lang="sl-SI" dirty="0"/>
              <a:t>,  </a:t>
            </a:r>
            <a:r>
              <a:rPr lang="sl-SI" dirty="0" smtClean="0"/>
              <a:t>majda.horvat@osvic.si</a:t>
            </a:r>
            <a:endParaRPr lang="en-US" dirty="0"/>
          </a:p>
          <a:p>
            <a:endParaRPr lang="en-US" dirty="0"/>
          </a:p>
        </p:txBody>
      </p:sp>
      <p:sp>
        <p:nvSpPr>
          <p:cNvPr id="7" name="Espace réservé du texte 6"/>
          <p:cNvSpPr>
            <a:spLocks noGrp="1"/>
          </p:cNvSpPr>
          <p:nvPr>
            <p:ph type="body" sz="quarter" idx="18"/>
          </p:nvPr>
        </p:nvSpPr>
        <p:spPr/>
        <p:txBody>
          <a:bodyPr>
            <a:normAutofit fontScale="70000" lnSpcReduction="20000"/>
          </a:bodyPr>
          <a:lstStyle/>
          <a:p>
            <a:r>
              <a:rPr lang="sl-SI" sz="1000" dirty="0" smtClean="0"/>
              <a:t>2x igralna plošča s tlorisom hiše.</a:t>
            </a:r>
            <a:endParaRPr lang="sl-SI" sz="1000" dirty="0"/>
          </a:p>
          <a:p>
            <a:r>
              <a:rPr lang="sl-SI" sz="1000" dirty="0" smtClean="0"/>
              <a:t>Lesene letvice dolžin 2 cm, 3 cm, 5 cm, 7 cm, 10 cm v dveh barvah (les in rumena barva). </a:t>
            </a:r>
            <a:endParaRPr lang="sl-SI" sz="1000" dirty="0"/>
          </a:p>
          <a:p>
            <a:r>
              <a:rPr lang="sl-SI" sz="1000" dirty="0" smtClean="0"/>
              <a:t>Igralna kocka, ki ima na ploskvah zapisane vrednosti 2 cm, 3 cm, 5 cm, 7 cm, 10 cm ter JOKER.</a:t>
            </a:r>
          </a:p>
          <a:p>
            <a:r>
              <a:rPr lang="sl-SI" sz="1000" dirty="0" smtClean="0"/>
              <a:t>Letvice dolžin, ki jih ni na igralni kocki (stopnja 4)</a:t>
            </a:r>
          </a:p>
          <a:p>
            <a:r>
              <a:rPr lang="sl-SI" sz="1000" dirty="0" smtClean="0"/>
              <a:t>2x merilni trak (meausuring tape).</a:t>
            </a:r>
          </a:p>
          <a:p>
            <a:r>
              <a:rPr lang="sl-SI" sz="1000" dirty="0" smtClean="0"/>
              <a:t>2 vrečki za letvice za vsakega igralca posebej (stopnja 3).</a:t>
            </a:r>
          </a:p>
          <a:p>
            <a:pPr marL="0" indent="0">
              <a:buNone/>
            </a:pPr>
            <a:endParaRPr lang="sl-SI" sz="1000" dirty="0" smtClean="0"/>
          </a:p>
          <a:p>
            <a:endParaRPr lang="sl-SI" sz="1000" dirty="0" smtClean="0"/>
          </a:p>
          <a:p>
            <a:endParaRPr lang="sl-SI" sz="1000" dirty="0" smtClean="0"/>
          </a:p>
          <a:p>
            <a:endParaRPr lang="sl-SI" sz="1000" dirty="0" smtClean="0"/>
          </a:p>
        </p:txBody>
      </p:sp>
      <p:sp>
        <p:nvSpPr>
          <p:cNvPr id="8" name="Espace réservé du texte 7"/>
          <p:cNvSpPr>
            <a:spLocks noGrp="1"/>
          </p:cNvSpPr>
          <p:nvPr>
            <p:ph type="body" sz="quarter" idx="21"/>
          </p:nvPr>
        </p:nvSpPr>
        <p:spPr/>
        <p:txBody>
          <a:bodyPr>
            <a:normAutofit/>
          </a:bodyPr>
          <a:lstStyle/>
          <a:p>
            <a:r>
              <a:rPr lang="sl-SI" dirty="0" smtClean="0"/>
              <a:t>Na mizo položimo igralno polje. Pri 1. stopnji igre nam igralno polje predstavlja tloris hiše na milimetrski mreži. Pri 2., 3. in 4. stopnji pa tloris brez milimeterske mreže.</a:t>
            </a:r>
          </a:p>
          <a:p>
            <a:r>
              <a:rPr lang="sl-SI" dirty="0" smtClean="0"/>
              <a:t>Vsak igralec se usede ob en rob igralne plošče.</a:t>
            </a:r>
          </a:p>
          <a:p>
            <a:r>
              <a:rPr lang="sl-SI" dirty="0" smtClean="0"/>
              <a:t>En igralec dobi letvice različnih dolžin v rumeni barvi, drugi pa letvice različnih dolžin v barvi lesa. </a:t>
            </a:r>
          </a:p>
          <a:p>
            <a:r>
              <a:rPr lang="sl-SI" dirty="0" smtClean="0"/>
              <a:t>Za začetek igre pri vseh težavnostnih stopnjah vsak igralec vrže enkrat igralno kocko; tisti ki vrže večjo vrednost, prične z igro. Vrednost JOKER-ja je najvišja.</a:t>
            </a:r>
          </a:p>
          <a:p>
            <a:r>
              <a:rPr lang="sl-SI" dirty="0" smtClean="0">
                <a:solidFill>
                  <a:srgbClr val="FF0000"/>
                </a:solidFill>
              </a:rPr>
              <a:t>Pri vseh stopnjah zmaga tisti igralec, </a:t>
            </a:r>
            <a:r>
              <a:rPr lang="sl-SI" dirty="0">
                <a:solidFill>
                  <a:srgbClr val="FF0000"/>
                </a:solidFill>
              </a:rPr>
              <a:t>čigar vsota dolžin vseh letvic je najdaljša. </a:t>
            </a:r>
            <a:r>
              <a:rPr lang="sl-SI" dirty="0" smtClean="0">
                <a:solidFill>
                  <a:srgbClr val="FF0000"/>
                </a:solidFill>
              </a:rPr>
              <a:t>Ob koncu igre se izmeri dolžino letvic</a:t>
            </a:r>
            <a:r>
              <a:rPr lang="sl-SI" dirty="0">
                <a:solidFill>
                  <a:srgbClr val="FF0000"/>
                </a:solidFill>
              </a:rPr>
              <a:t>.</a:t>
            </a:r>
            <a:r>
              <a:rPr lang="sl-SI" dirty="0" smtClean="0">
                <a:solidFill>
                  <a:srgbClr val="FF0000"/>
                </a:solidFill>
              </a:rPr>
              <a:t> Dolžino se izmeri tako, </a:t>
            </a:r>
            <a:r>
              <a:rPr lang="sl-SI" dirty="0">
                <a:solidFill>
                  <a:srgbClr val="FF0000"/>
                </a:solidFill>
              </a:rPr>
              <a:t>da </a:t>
            </a:r>
            <a:r>
              <a:rPr lang="sl-SI" dirty="0" smtClean="0">
                <a:solidFill>
                  <a:srgbClr val="FF0000"/>
                </a:solidFill>
              </a:rPr>
              <a:t>se letvice </a:t>
            </a:r>
            <a:r>
              <a:rPr lang="sl-SI" dirty="0">
                <a:solidFill>
                  <a:srgbClr val="FF0000"/>
                </a:solidFill>
              </a:rPr>
              <a:t>iz mreže hiše </a:t>
            </a:r>
            <a:r>
              <a:rPr lang="sl-SI" dirty="0" smtClean="0">
                <a:solidFill>
                  <a:srgbClr val="FF0000"/>
                </a:solidFill>
              </a:rPr>
              <a:t>postavi v </a:t>
            </a:r>
            <a:r>
              <a:rPr lang="sl-SI" dirty="0">
                <a:solidFill>
                  <a:srgbClr val="FF0000"/>
                </a:solidFill>
              </a:rPr>
              <a:t>vrsto in </a:t>
            </a:r>
            <a:r>
              <a:rPr lang="sl-SI" dirty="0" smtClean="0">
                <a:solidFill>
                  <a:srgbClr val="FF0000"/>
                </a:solidFill>
              </a:rPr>
              <a:t>izmeri z </a:t>
            </a:r>
            <a:r>
              <a:rPr lang="sl-SI" dirty="0">
                <a:solidFill>
                  <a:srgbClr val="FF0000"/>
                </a:solidFill>
              </a:rPr>
              <a:t>merilnim </a:t>
            </a:r>
            <a:r>
              <a:rPr lang="sl-SI" dirty="0" smtClean="0">
                <a:solidFill>
                  <a:srgbClr val="FF0000"/>
                </a:solidFill>
              </a:rPr>
              <a:t>trakom. </a:t>
            </a:r>
          </a:p>
          <a:p>
            <a:pPr marL="0" indent="0">
              <a:buNone/>
            </a:pPr>
            <a:r>
              <a:rPr lang="sl-SI" dirty="0" smtClean="0">
                <a:solidFill>
                  <a:srgbClr val="FF0000"/>
                </a:solidFill>
              </a:rPr>
              <a:t>1. težavnostna </a:t>
            </a:r>
            <a:r>
              <a:rPr lang="sl-SI" dirty="0">
                <a:solidFill>
                  <a:srgbClr val="FF0000"/>
                </a:solidFill>
              </a:rPr>
              <a:t>stopnja: </a:t>
            </a:r>
            <a:endParaRPr lang="sl-SI" dirty="0" smtClean="0">
              <a:solidFill>
                <a:srgbClr val="FF0000"/>
              </a:solidFill>
            </a:endParaRPr>
          </a:p>
          <a:p>
            <a:r>
              <a:rPr lang="sl-SI" dirty="0" smtClean="0">
                <a:solidFill>
                  <a:schemeClr val="tx1"/>
                </a:solidFill>
              </a:rPr>
              <a:t>Na mizi je igralna plošča s tlorisom hiše na </a:t>
            </a:r>
            <a:r>
              <a:rPr lang="sl-SI" dirty="0" err="1" smtClean="0">
                <a:solidFill>
                  <a:schemeClr val="tx1"/>
                </a:solidFill>
              </a:rPr>
              <a:t>milimeterski</a:t>
            </a:r>
            <a:r>
              <a:rPr lang="sl-SI" dirty="0" smtClean="0">
                <a:solidFill>
                  <a:schemeClr val="tx1"/>
                </a:solidFill>
              </a:rPr>
              <a:t> mreži.</a:t>
            </a:r>
          </a:p>
          <a:p>
            <a:r>
              <a:rPr lang="sl-SI" dirty="0" smtClean="0"/>
              <a:t>Igralca imata svoje letvice razvrščene po dolžinah. </a:t>
            </a:r>
          </a:p>
          <a:p>
            <a:r>
              <a:rPr lang="sl-SI" dirty="0"/>
              <a:t>Igralca uporabljata igralno kocko. Začetek igre določi igralna kocka (glej pravilo zgoraj</a:t>
            </a:r>
            <a:r>
              <a:rPr lang="sl-SI" dirty="0" smtClean="0"/>
              <a:t>).</a:t>
            </a:r>
          </a:p>
          <a:p>
            <a:r>
              <a:rPr lang="sl-SI" dirty="0"/>
              <a:t>Igralca izmenično mečeta igralno kocko. Igralec, ki je na vrsti sme na igralno polje položiti samo tisto dolžino letvice, ki jo po metu pokaže igralna kocka. Če se kateri od igralcev zmoti, lahko igralec, ki je vrgel JOKER to napako popravi in doda še poljubno dolžino letvice</a:t>
            </a:r>
            <a:r>
              <a:rPr lang="sl-SI" dirty="0" smtClean="0"/>
              <a:t>.</a:t>
            </a:r>
          </a:p>
          <a:p>
            <a:pPr marL="0" indent="0">
              <a:buNone/>
            </a:pPr>
            <a:r>
              <a:rPr lang="sl-SI" dirty="0" smtClean="0">
                <a:solidFill>
                  <a:srgbClr val="FF0000"/>
                </a:solidFill>
              </a:rPr>
              <a:t> 2. težavnostna </a:t>
            </a:r>
            <a:r>
              <a:rPr lang="sl-SI" dirty="0">
                <a:solidFill>
                  <a:srgbClr val="FF0000"/>
                </a:solidFill>
              </a:rPr>
              <a:t>stopnja</a:t>
            </a:r>
            <a:r>
              <a:rPr lang="sl-SI" dirty="0" smtClean="0">
                <a:solidFill>
                  <a:srgbClr val="FF0000"/>
                </a:solidFill>
              </a:rPr>
              <a:t>:</a:t>
            </a:r>
            <a:endParaRPr lang="sl-SI" dirty="0" smtClean="0"/>
          </a:p>
          <a:p>
            <a:r>
              <a:rPr lang="sl-SI" dirty="0" smtClean="0"/>
              <a:t>Na mizi imamo zdaj igralno ploščo s tlorisom hiše brez milimeterske mreže. </a:t>
            </a:r>
          </a:p>
          <a:p>
            <a:r>
              <a:rPr lang="sl-SI" dirty="0"/>
              <a:t>Pri tej stopnji igralca več ne smeta imeti </a:t>
            </a:r>
            <a:r>
              <a:rPr lang="sl-SI" dirty="0" smtClean="0"/>
              <a:t>svojih letvic razvrščenih </a:t>
            </a:r>
            <a:r>
              <a:rPr lang="sl-SI" dirty="0"/>
              <a:t>po velikosti</a:t>
            </a:r>
            <a:r>
              <a:rPr lang="sl-SI" dirty="0" smtClean="0"/>
              <a:t>.</a:t>
            </a:r>
          </a:p>
          <a:p>
            <a:r>
              <a:rPr lang="sl-SI" dirty="0" smtClean="0">
                <a:solidFill>
                  <a:schemeClr val="tx1"/>
                </a:solidFill>
              </a:rPr>
              <a:t>Pravila igre so enaka kot prej, le da morata biti igralca previdna in ne smeta zapolnjevati oken, ki tokrat niso posebej označena. Ker na stenah ni </a:t>
            </a:r>
            <a:r>
              <a:rPr lang="sl-SI" dirty="0" err="1" smtClean="0">
                <a:solidFill>
                  <a:schemeClr val="tx1"/>
                </a:solidFill>
              </a:rPr>
              <a:t>milimeterske</a:t>
            </a:r>
            <a:r>
              <a:rPr lang="sl-SI" dirty="0" smtClean="0">
                <a:solidFill>
                  <a:schemeClr val="tx1"/>
                </a:solidFill>
              </a:rPr>
              <a:t> mreže, je ocena dolžin potrebnih letvic težja.</a:t>
            </a:r>
          </a:p>
          <a:p>
            <a:pPr marL="0" indent="0">
              <a:buNone/>
            </a:pPr>
            <a:r>
              <a:rPr lang="sl-SI" u="none" dirty="0">
                <a:solidFill>
                  <a:srgbClr val="FF0000"/>
                </a:solidFill>
              </a:rPr>
              <a:t>3</a:t>
            </a:r>
            <a:r>
              <a:rPr lang="sl-SI" u="none" dirty="0" smtClean="0">
                <a:solidFill>
                  <a:srgbClr val="FF0000"/>
                </a:solidFill>
              </a:rPr>
              <a:t>.   </a:t>
            </a:r>
            <a:r>
              <a:rPr lang="sl-SI" dirty="0" smtClean="0">
                <a:solidFill>
                  <a:srgbClr val="FF0000"/>
                </a:solidFill>
              </a:rPr>
              <a:t>težavnostna </a:t>
            </a:r>
            <a:r>
              <a:rPr lang="sl-SI" dirty="0">
                <a:solidFill>
                  <a:srgbClr val="FF0000"/>
                </a:solidFill>
              </a:rPr>
              <a:t>stopnja</a:t>
            </a:r>
            <a:r>
              <a:rPr lang="sl-SI" dirty="0" smtClean="0">
                <a:solidFill>
                  <a:srgbClr val="FF0000"/>
                </a:solidFill>
              </a:rPr>
              <a:t>:</a:t>
            </a:r>
            <a:endParaRPr lang="sl-SI" dirty="0" smtClean="0">
              <a:solidFill>
                <a:schemeClr val="tx1"/>
              </a:solidFill>
            </a:endParaRPr>
          </a:p>
          <a:p>
            <a:r>
              <a:rPr lang="sl-SI" dirty="0"/>
              <a:t>Na mizi imamo </a:t>
            </a:r>
            <a:r>
              <a:rPr lang="sl-SI" dirty="0" smtClean="0"/>
              <a:t>tudi tokrat </a:t>
            </a:r>
            <a:r>
              <a:rPr lang="sl-SI" dirty="0"/>
              <a:t>igralno ploščo s tlorisom hiše brez milimeterske mreže. </a:t>
            </a:r>
            <a:endParaRPr lang="sl-SI" dirty="0" smtClean="0"/>
          </a:p>
          <a:p>
            <a:r>
              <a:rPr lang="sl-SI" dirty="0">
                <a:solidFill>
                  <a:schemeClr val="tx1"/>
                </a:solidFill>
              </a:rPr>
              <a:t>Pravila igre so enaka kot </a:t>
            </a:r>
            <a:r>
              <a:rPr lang="sl-SI" dirty="0" smtClean="0">
                <a:solidFill>
                  <a:schemeClr val="tx1"/>
                </a:solidFill>
              </a:rPr>
              <a:t>pri 3. stopnji, </a:t>
            </a:r>
            <a:r>
              <a:rPr lang="sl-SI" dirty="0">
                <a:solidFill>
                  <a:schemeClr val="tx1"/>
                </a:solidFill>
              </a:rPr>
              <a:t>le </a:t>
            </a:r>
            <a:r>
              <a:rPr lang="sl-SI" dirty="0" smtClean="0">
                <a:solidFill>
                  <a:schemeClr val="tx1"/>
                </a:solidFill>
              </a:rPr>
              <a:t>da so tokrat letvice </a:t>
            </a:r>
            <a:r>
              <a:rPr lang="sl-SI" dirty="0">
                <a:solidFill>
                  <a:schemeClr val="tx1"/>
                </a:solidFill>
              </a:rPr>
              <a:t> </a:t>
            </a:r>
            <a:r>
              <a:rPr lang="sl-SI" dirty="0" smtClean="0">
                <a:solidFill>
                  <a:schemeClr val="tx1"/>
                </a:solidFill>
              </a:rPr>
              <a:t>posameznega igralca skrite v vrečki, tako da mora igralec iz vrečke potegniti letvico prave dolžine; torej tisto, ki jo je vrgel na igralni kocki. Igralec ne sme pogledati v vrečko.</a:t>
            </a:r>
          </a:p>
          <a:p>
            <a:pPr marL="0" indent="0">
              <a:buNone/>
            </a:pPr>
            <a:r>
              <a:rPr lang="sl-SI" u="none" dirty="0">
                <a:solidFill>
                  <a:srgbClr val="FF0000"/>
                </a:solidFill>
              </a:rPr>
              <a:t>4</a:t>
            </a:r>
            <a:r>
              <a:rPr lang="sl-SI" u="none" dirty="0" smtClean="0">
                <a:solidFill>
                  <a:srgbClr val="FF0000"/>
                </a:solidFill>
              </a:rPr>
              <a:t>.   </a:t>
            </a:r>
            <a:r>
              <a:rPr lang="sl-SI" dirty="0" smtClean="0">
                <a:solidFill>
                  <a:srgbClr val="FF0000"/>
                </a:solidFill>
              </a:rPr>
              <a:t>težavnostna </a:t>
            </a:r>
            <a:r>
              <a:rPr lang="sl-SI" dirty="0">
                <a:solidFill>
                  <a:srgbClr val="FF0000"/>
                </a:solidFill>
              </a:rPr>
              <a:t>stopnja</a:t>
            </a:r>
            <a:r>
              <a:rPr lang="sl-SI" dirty="0" smtClean="0">
                <a:solidFill>
                  <a:srgbClr val="FF0000"/>
                </a:solidFill>
              </a:rPr>
              <a:t>: </a:t>
            </a:r>
            <a:r>
              <a:rPr lang="sl-SI" dirty="0" smtClean="0">
                <a:solidFill>
                  <a:schemeClr val="tx1"/>
                </a:solidFill>
              </a:rPr>
              <a:t>enaka pravila kot pri stopnji 3, le da v vrečko dodamo še LAŽNE – zavajajoče  dolžine letvic.</a:t>
            </a:r>
            <a:endParaRPr lang="sl-SI" dirty="0">
              <a:solidFill>
                <a:schemeClr val="tx1"/>
              </a:solidFill>
            </a:endParaRPr>
          </a:p>
          <a:p>
            <a:pPr marL="0" indent="0">
              <a:buNone/>
            </a:pPr>
            <a:endParaRPr lang="sl-SI" dirty="0" smtClean="0">
              <a:solidFill>
                <a:schemeClr val="tx1"/>
              </a:solidFill>
            </a:endParaRPr>
          </a:p>
          <a:p>
            <a:endParaRPr lang="sl-SI" dirty="0" smtClean="0">
              <a:solidFill>
                <a:schemeClr val="tx1"/>
              </a:solidFill>
            </a:endParaRPr>
          </a:p>
          <a:p>
            <a:pPr marL="228600" indent="-228600">
              <a:buAutoNum type="arabicPeriod" startAt="3"/>
            </a:pPr>
            <a:endParaRPr lang="sl-SI" dirty="0" smtClean="0">
              <a:solidFill>
                <a:srgbClr val="FF0000"/>
              </a:solidFill>
            </a:endParaRPr>
          </a:p>
          <a:p>
            <a:pPr marL="228600" indent="-228600">
              <a:buAutoNum type="arabicPeriod" startAt="3"/>
            </a:pPr>
            <a:endParaRPr lang="sl-SI" dirty="0" smtClean="0">
              <a:solidFill>
                <a:srgbClr val="FF0000"/>
              </a:solidFill>
            </a:endParaRPr>
          </a:p>
          <a:p>
            <a:pPr marL="228600" indent="-228600">
              <a:buAutoNum type="arabicPeriod" startAt="3"/>
            </a:pPr>
            <a:endParaRPr lang="sl-SI" dirty="0"/>
          </a:p>
          <a:p>
            <a:pPr marL="0" indent="0">
              <a:buNone/>
            </a:pPr>
            <a:endParaRPr lang="sl-SI" dirty="0" smtClean="0"/>
          </a:p>
          <a:p>
            <a:endParaRPr lang="sl-SI" dirty="0" smtClean="0"/>
          </a:p>
          <a:p>
            <a:endParaRPr lang="sl-SI" dirty="0" smtClean="0"/>
          </a:p>
        </p:txBody>
      </p:sp>
      <p:sp>
        <p:nvSpPr>
          <p:cNvPr id="9" name="Espace réservé du texte 8"/>
          <p:cNvSpPr>
            <a:spLocks noGrp="1"/>
          </p:cNvSpPr>
          <p:nvPr>
            <p:ph type="body" sz="quarter" idx="22"/>
          </p:nvPr>
        </p:nvSpPr>
        <p:spPr/>
        <p:txBody>
          <a:bodyPr/>
          <a:lstStyle/>
          <a:p>
            <a:r>
              <a:rPr lang="sl-SI" smtClean="0"/>
              <a:t>MERJENJE</a:t>
            </a:r>
            <a:endParaRPr lang="en-US" dirty="0"/>
          </a:p>
        </p:txBody>
      </p:sp>
      <p:sp>
        <p:nvSpPr>
          <p:cNvPr id="10" name="Espace réservé du numéro de diapositive 9"/>
          <p:cNvSpPr>
            <a:spLocks noGrp="1"/>
          </p:cNvSpPr>
          <p:nvPr>
            <p:ph type="sldNum" sz="quarter" idx="25"/>
          </p:nvPr>
        </p:nvSpPr>
        <p:spPr/>
        <p:txBody>
          <a:bodyPr/>
          <a:lstStyle/>
          <a:p>
            <a:r>
              <a:rPr lang="en-US" dirty="0"/>
              <a:t>1</a:t>
            </a:r>
          </a:p>
        </p:txBody>
      </p:sp>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4498</TotalTime>
  <Words>560</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Agent Orange</vt:lpstr>
      <vt:lpstr>Arial Narrow</vt:lpstr>
      <vt:lpstr>Calibri</vt:lpstr>
      <vt:lpstr>Calibri Light</vt:lpstr>
      <vt:lpstr>KG Wake Me Up</vt:lpstr>
      <vt:lpstr>Times New Roman</vt:lpstr>
      <vt:lpstr>Wingdings</vt:lpstr>
      <vt:lpstr>Wingdings 3</vt:lpstr>
      <vt:lpstr>Brin</vt:lpstr>
      <vt:lpstr>Kdo je lastnik te hiše?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Marja Panker</cp:lastModifiedBy>
  <cp:revision>119</cp:revision>
  <dcterms:created xsi:type="dcterms:W3CDTF">2017-10-14T19:14:33Z</dcterms:created>
  <dcterms:modified xsi:type="dcterms:W3CDTF">2020-05-08T06:23:19Z</dcterms:modified>
</cp:coreProperties>
</file>