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5"/>
  </p:notesMasterIdLst>
  <p:handoutMasterIdLst>
    <p:handoutMasterId r:id="rId6"/>
  </p:handoutMasterIdLst>
  <p:sldIdLst>
    <p:sldId id="256" r:id="rId2"/>
    <p:sldId id="257" r:id="rId3"/>
    <p:sldId id="258" r:id="rId4"/>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54" y="72"/>
      </p:cViewPr>
      <p:guideLst>
        <p:guide orient="horz" pos="3367"/>
        <p:guide pos="2381"/>
      </p:guideLst>
    </p:cSldViewPr>
  </p:slideViewPr>
  <p:notesTextViewPr>
    <p:cViewPr>
      <p:scale>
        <a:sx n="1" d="1"/>
        <a:sy n="1" d="1"/>
      </p:scale>
      <p:origin x="0" y="0"/>
    </p:cViewPr>
  </p:notesTextViewPr>
  <p:notesViewPr>
    <p:cSldViewPr snapToGrid="0">
      <p:cViewPr varScale="1">
        <p:scale>
          <a:sx n="55" d="100"/>
          <a:sy n="55" d="100"/>
        </p:scale>
        <p:origin x="288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xmlns="" id="{8B1C6C54-C216-4118-B4B3-E2B1446126C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xmlns="" id="{D52F1024-0902-4A28-B018-E9278943394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6CB286-0C48-4E26-8CBB-B2511F2A895F}" type="datetimeFigureOut">
              <a:rPr lang="fr-FR" smtClean="0"/>
              <a:t>08/05/2020</a:t>
            </a:fld>
            <a:endParaRPr lang="fr-FR"/>
          </a:p>
        </p:txBody>
      </p:sp>
      <p:sp>
        <p:nvSpPr>
          <p:cNvPr id="4" name="Espace réservé du pied de page 3">
            <a:extLst>
              <a:ext uri="{FF2B5EF4-FFF2-40B4-BE49-F238E27FC236}">
                <a16:creationId xmlns:a16="http://schemas.microsoft.com/office/drawing/2014/main" xmlns="" id="{1DF87E1A-C2B5-4BDE-83EF-2E787969764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xmlns="" id="{536B47DC-95FF-49BE-AD86-DE879790448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D4B11EE-61AC-4FA5-852C-50A70BE2097B}" type="slidenum">
              <a:rPr lang="fr-FR" smtClean="0"/>
              <a:t>‹#›</a:t>
            </a:fld>
            <a:endParaRPr lang="fr-FR"/>
          </a:p>
        </p:txBody>
      </p:sp>
    </p:spTree>
    <p:extLst>
      <p:ext uri="{BB962C8B-B14F-4D97-AF65-F5344CB8AC3E}">
        <p14:creationId xmlns:p14="http://schemas.microsoft.com/office/powerpoint/2010/main" val="15805239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A0D298-3A1B-4EC6-827A-AF1D87329BA8}" type="datetimeFigureOut">
              <a:rPr lang="fr-FR" smtClean="0"/>
              <a:t>08/05/2020</a:t>
            </a:fld>
            <a:endParaRPr lang="fr-FR"/>
          </a:p>
        </p:txBody>
      </p:sp>
      <p:sp>
        <p:nvSpPr>
          <p:cNvPr id="4" name="Espace réservé de l'image des diapositives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97997E-8F54-441B-B8ED-B11C7F0FA665}" type="slidenum">
              <a:rPr lang="fr-FR" smtClean="0"/>
              <a:t>‹#›</a:t>
            </a:fld>
            <a:endParaRPr lang="fr-FR"/>
          </a:p>
        </p:txBody>
      </p:sp>
    </p:spTree>
    <p:extLst>
      <p:ext uri="{BB962C8B-B14F-4D97-AF65-F5344CB8AC3E}">
        <p14:creationId xmlns:p14="http://schemas.microsoft.com/office/powerpoint/2010/main" val="1014167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lesson plan p1">
    <p:spTree>
      <p:nvGrpSpPr>
        <p:cNvPr id="1" name=""/>
        <p:cNvGrpSpPr/>
        <p:nvPr/>
      </p:nvGrpSpPr>
      <p:grpSpPr>
        <a:xfrm>
          <a:off x="0" y="0"/>
          <a:ext cx="0" cy="0"/>
          <a:chOff x="0" y="0"/>
          <a:chExt cx="0" cy="0"/>
        </a:xfrm>
      </p:grpSpPr>
      <p:sp>
        <p:nvSpPr>
          <p:cNvPr id="3" name="Rectangle : coins arrondis 2">
            <a:extLst>
              <a:ext uri="{FF2B5EF4-FFF2-40B4-BE49-F238E27FC236}">
                <a16:creationId xmlns:a16="http://schemas.microsoft.com/office/drawing/2014/main" xmlns="" id="{E4BD08B8-7216-43D3-8CB5-F342DD4AE3E4}"/>
              </a:ext>
            </a:extLst>
          </p:cNvPr>
          <p:cNvSpPr/>
          <p:nvPr userDrawn="1"/>
        </p:nvSpPr>
        <p:spPr>
          <a:xfrm>
            <a:off x="1619112" y="229703"/>
            <a:ext cx="4365473" cy="681701"/>
          </a:xfrm>
          <a:prstGeom prst="roundRect">
            <a:avLst/>
          </a:prstGeom>
          <a:solidFill>
            <a:schemeClr val="accent6">
              <a:lumMod val="50000"/>
            </a:schemeClr>
          </a:solidFill>
          <a:ln w="3810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accent1"/>
          </a:fontRef>
        </p:style>
        <p:txBody>
          <a:bodyPr rtlCol="0" anchor="ctr"/>
          <a:lstStyle/>
          <a:p>
            <a:pPr algn="ctr"/>
            <a:endParaRPr lang="fr-FR"/>
          </a:p>
        </p:txBody>
      </p:sp>
      <p:sp>
        <p:nvSpPr>
          <p:cNvPr id="2" name="Titre 1">
            <a:extLst>
              <a:ext uri="{FF2B5EF4-FFF2-40B4-BE49-F238E27FC236}">
                <a16:creationId xmlns:a16="http://schemas.microsoft.com/office/drawing/2014/main" xmlns="" id="{573EEA2C-EAD6-44B4-B99C-828C654AA7E1}"/>
              </a:ext>
            </a:extLst>
          </p:cNvPr>
          <p:cNvSpPr>
            <a:spLocks noGrp="1"/>
          </p:cNvSpPr>
          <p:nvPr>
            <p:ph type="title" hasCustomPrompt="1"/>
          </p:nvPr>
        </p:nvSpPr>
        <p:spPr>
          <a:xfrm>
            <a:off x="1619113" y="229703"/>
            <a:ext cx="4365472" cy="681701"/>
          </a:xfrm>
        </p:spPr>
        <p:txBody>
          <a:bodyPr anchor="ctr" anchorCtr="0">
            <a:noAutofit/>
          </a:bodyPr>
          <a:lstStyle>
            <a:lvl1pPr algn="ctr">
              <a:defRPr sz="2000">
                <a:solidFill>
                  <a:schemeClr val="bg1"/>
                </a:solidFill>
                <a:effectLst>
                  <a:outerShdw blurRad="38100" dist="38100" dir="2700000" algn="tl">
                    <a:srgbClr val="000000">
                      <a:alpha val="43137"/>
                    </a:srgbClr>
                  </a:outerShdw>
                </a:effectLst>
              </a:defRPr>
            </a:lvl1pPr>
          </a:lstStyle>
          <a:p>
            <a:r>
              <a:rPr lang="fr-FR" dirty="0"/>
              <a:t>Clic &amp; </a:t>
            </a:r>
            <a:r>
              <a:rPr lang="fr-FR" dirty="0" err="1"/>
              <a:t>write</a:t>
            </a:r>
            <a:r>
              <a:rPr lang="fr-FR" dirty="0"/>
              <a:t> the </a:t>
            </a:r>
            <a:r>
              <a:rPr lang="fr-FR" dirty="0" err="1"/>
              <a:t>title</a:t>
            </a:r>
            <a:endParaRPr lang="fr-FR" dirty="0"/>
          </a:p>
        </p:txBody>
      </p:sp>
      <p:sp>
        <p:nvSpPr>
          <p:cNvPr id="7" name="Espace réservé du texte 6">
            <a:extLst>
              <a:ext uri="{FF2B5EF4-FFF2-40B4-BE49-F238E27FC236}">
                <a16:creationId xmlns:a16="http://schemas.microsoft.com/office/drawing/2014/main" xmlns="" id="{5BFEBB9E-6AB1-4D36-8C10-F3821AE4572B}"/>
              </a:ext>
            </a:extLst>
          </p:cNvPr>
          <p:cNvSpPr>
            <a:spLocks noGrp="1"/>
          </p:cNvSpPr>
          <p:nvPr>
            <p:ph type="body" sz="quarter" idx="13" hasCustomPrompt="1"/>
          </p:nvPr>
        </p:nvSpPr>
        <p:spPr>
          <a:xfrm>
            <a:off x="599656" y="1254263"/>
            <a:ext cx="900000" cy="409506"/>
          </a:xfrm>
        </p:spPr>
        <p:txBody>
          <a:bodyPr>
            <a:normAutofit/>
          </a:bodyPr>
          <a:lstStyle>
            <a:lvl1pPr>
              <a:defRPr/>
            </a:lvl1pPr>
          </a:lstStyle>
          <a:p>
            <a:pPr lvl="0"/>
            <a:r>
              <a:rPr lang="fr-FR" dirty="0"/>
              <a:t>Class </a:t>
            </a:r>
            <a:r>
              <a:rPr lang="fr-FR" dirty="0" err="1"/>
              <a:t>level</a:t>
            </a:r>
            <a:endParaRPr lang="fr-FR" dirty="0"/>
          </a:p>
        </p:txBody>
      </p:sp>
      <p:sp>
        <p:nvSpPr>
          <p:cNvPr id="10" name="Espace réservé du texte 9">
            <a:extLst>
              <a:ext uri="{FF2B5EF4-FFF2-40B4-BE49-F238E27FC236}">
                <a16:creationId xmlns:a16="http://schemas.microsoft.com/office/drawing/2014/main" xmlns="" id="{E1FC0A56-C6A9-4F62-8C22-E3EE3C31EA74}"/>
              </a:ext>
            </a:extLst>
          </p:cNvPr>
          <p:cNvSpPr>
            <a:spLocks noGrp="1"/>
          </p:cNvSpPr>
          <p:nvPr>
            <p:ph type="body" sz="quarter" idx="15" hasCustomPrompt="1"/>
          </p:nvPr>
        </p:nvSpPr>
        <p:spPr>
          <a:xfrm>
            <a:off x="587056" y="2042099"/>
            <a:ext cx="3164172" cy="1223156"/>
          </a:xfrm>
        </p:spPr>
        <p:txBody>
          <a:bodyPr/>
          <a:lstStyle>
            <a:lvl1pPr>
              <a:defRPr/>
            </a:lvl1pPr>
          </a:lstStyle>
          <a:p>
            <a:pPr lvl="0"/>
            <a:r>
              <a:rPr lang="fr-FR" dirty="0"/>
              <a:t>Objectives : clic &amp; </a:t>
            </a:r>
            <a:r>
              <a:rPr lang="fr-FR" dirty="0" err="1"/>
              <a:t>write</a:t>
            </a:r>
            <a:endParaRPr lang="fr-FR" dirty="0"/>
          </a:p>
        </p:txBody>
      </p:sp>
      <p:sp>
        <p:nvSpPr>
          <p:cNvPr id="14" name="Rectangle 13">
            <a:extLst>
              <a:ext uri="{FF2B5EF4-FFF2-40B4-BE49-F238E27FC236}">
                <a16:creationId xmlns:a16="http://schemas.microsoft.com/office/drawing/2014/main" xmlns="" id="{232BB46E-AC4F-40DB-A51F-8EB2C958DEA4}"/>
              </a:ext>
            </a:extLst>
          </p:cNvPr>
          <p:cNvSpPr/>
          <p:nvPr userDrawn="1"/>
        </p:nvSpPr>
        <p:spPr>
          <a:xfrm>
            <a:off x="573343" y="998749"/>
            <a:ext cx="900000" cy="667811"/>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spcBef>
                <a:spcPts val="0"/>
              </a:spcBef>
            </a:pPr>
            <a:endParaRPr lang="fr-FR" dirty="0"/>
          </a:p>
        </p:txBody>
      </p:sp>
      <p:sp>
        <p:nvSpPr>
          <p:cNvPr id="15" name="Rectangle 14">
            <a:extLst>
              <a:ext uri="{FF2B5EF4-FFF2-40B4-BE49-F238E27FC236}">
                <a16:creationId xmlns:a16="http://schemas.microsoft.com/office/drawing/2014/main" xmlns="" id="{1DF03339-A18E-4B66-BD02-D8219C5C14A2}"/>
              </a:ext>
            </a:extLst>
          </p:cNvPr>
          <p:cNvSpPr/>
          <p:nvPr userDrawn="1"/>
        </p:nvSpPr>
        <p:spPr>
          <a:xfrm>
            <a:off x="1609533" y="1008187"/>
            <a:ext cx="909580" cy="667811"/>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8" name="Rectangle 17">
            <a:extLst>
              <a:ext uri="{FF2B5EF4-FFF2-40B4-BE49-F238E27FC236}">
                <a16:creationId xmlns:a16="http://schemas.microsoft.com/office/drawing/2014/main" xmlns="" id="{A81FDD0A-267D-402D-BE24-E9D7BBC73A6E}"/>
              </a:ext>
            </a:extLst>
          </p:cNvPr>
          <p:cNvSpPr/>
          <p:nvPr userDrawn="1"/>
        </p:nvSpPr>
        <p:spPr>
          <a:xfrm>
            <a:off x="2655302" y="1014224"/>
            <a:ext cx="2658245" cy="667811"/>
          </a:xfrm>
          <a:prstGeom prst="rect">
            <a:avLst/>
          </a:prstGeom>
          <a:noFill/>
          <a:ln>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9" name="Espace réservé du texte 6">
            <a:extLst>
              <a:ext uri="{FF2B5EF4-FFF2-40B4-BE49-F238E27FC236}">
                <a16:creationId xmlns:a16="http://schemas.microsoft.com/office/drawing/2014/main" xmlns="" id="{21BB1204-9251-47C6-AC69-85376C2E1CAA}"/>
              </a:ext>
            </a:extLst>
          </p:cNvPr>
          <p:cNvSpPr>
            <a:spLocks noGrp="1"/>
          </p:cNvSpPr>
          <p:nvPr>
            <p:ph type="body" sz="quarter" idx="16" hasCustomPrompt="1"/>
          </p:nvPr>
        </p:nvSpPr>
        <p:spPr>
          <a:xfrm>
            <a:off x="1619113" y="1249859"/>
            <a:ext cx="900000" cy="423154"/>
          </a:xfrm>
        </p:spPr>
        <p:txBody>
          <a:bodyPr>
            <a:normAutofit/>
          </a:bodyPr>
          <a:lstStyle>
            <a:lvl1pPr>
              <a:defRPr/>
            </a:lvl1pPr>
          </a:lstStyle>
          <a:p>
            <a:pPr lvl="0"/>
            <a:r>
              <a:rPr lang="fr-FR" dirty="0"/>
              <a:t>Duration </a:t>
            </a:r>
          </a:p>
        </p:txBody>
      </p:sp>
      <p:sp>
        <p:nvSpPr>
          <p:cNvPr id="20" name="Espace réservé du texte 6">
            <a:extLst>
              <a:ext uri="{FF2B5EF4-FFF2-40B4-BE49-F238E27FC236}">
                <a16:creationId xmlns:a16="http://schemas.microsoft.com/office/drawing/2014/main" xmlns="" id="{E9E2CB0E-9565-4AE6-9352-81E3CBA36256}"/>
              </a:ext>
            </a:extLst>
          </p:cNvPr>
          <p:cNvSpPr>
            <a:spLocks noGrp="1"/>
          </p:cNvSpPr>
          <p:nvPr>
            <p:ph type="body" sz="quarter" idx="17" hasCustomPrompt="1"/>
          </p:nvPr>
        </p:nvSpPr>
        <p:spPr>
          <a:xfrm>
            <a:off x="2673244" y="1242968"/>
            <a:ext cx="2640304" cy="423154"/>
          </a:xfrm>
        </p:spPr>
        <p:txBody>
          <a:bodyPr>
            <a:normAutofit/>
          </a:bodyPr>
          <a:lstStyle>
            <a:lvl1pPr>
              <a:spcBef>
                <a:spcPts val="0"/>
              </a:spcBef>
              <a:defRPr sz="800"/>
            </a:lvl1pPr>
          </a:lstStyle>
          <a:p>
            <a:pPr lvl="0"/>
            <a:r>
              <a:rPr lang="fr-FR" dirty="0"/>
              <a:t>Clic &amp; </a:t>
            </a:r>
            <a:r>
              <a:rPr lang="fr-FR" dirty="0" err="1"/>
              <a:t>write</a:t>
            </a:r>
            <a:r>
              <a:rPr lang="fr-FR" dirty="0"/>
              <a:t> : Name of </a:t>
            </a:r>
            <a:r>
              <a:rPr lang="fr-FR" dirty="0" err="1"/>
              <a:t>teacher</a:t>
            </a:r>
            <a:r>
              <a:rPr lang="fr-FR" dirty="0"/>
              <a:t>, </a:t>
            </a:r>
            <a:r>
              <a:rPr lang="fr-FR" dirty="0" err="1"/>
              <a:t>school</a:t>
            </a:r>
            <a:r>
              <a:rPr lang="fr-FR" dirty="0"/>
              <a:t> </a:t>
            </a:r>
            <a:r>
              <a:rPr lang="fr-FR" dirty="0" err="1"/>
              <a:t>name</a:t>
            </a:r>
            <a:r>
              <a:rPr lang="fr-FR" dirty="0"/>
              <a:t>, </a:t>
            </a:r>
            <a:r>
              <a:rPr lang="fr-FR" dirty="0" err="1"/>
              <a:t>town</a:t>
            </a:r>
            <a:r>
              <a:rPr lang="fr-FR" dirty="0"/>
              <a:t>, country, email </a:t>
            </a:r>
            <a:r>
              <a:rPr lang="fr-FR" dirty="0" err="1"/>
              <a:t>address</a:t>
            </a:r>
            <a:endParaRPr lang="fr-FR" dirty="0"/>
          </a:p>
        </p:txBody>
      </p:sp>
      <p:sp>
        <p:nvSpPr>
          <p:cNvPr id="21" name="Espace réservé du texte 9">
            <a:extLst>
              <a:ext uri="{FF2B5EF4-FFF2-40B4-BE49-F238E27FC236}">
                <a16:creationId xmlns:a16="http://schemas.microsoft.com/office/drawing/2014/main" xmlns="" id="{1695B7F6-2187-4D22-9B7A-9471B5E9480B}"/>
              </a:ext>
            </a:extLst>
          </p:cNvPr>
          <p:cNvSpPr>
            <a:spLocks noGrp="1"/>
          </p:cNvSpPr>
          <p:nvPr>
            <p:ph type="body" sz="quarter" idx="18" hasCustomPrompt="1"/>
          </p:nvPr>
        </p:nvSpPr>
        <p:spPr>
          <a:xfrm>
            <a:off x="3881337" y="2038836"/>
            <a:ext cx="3168511" cy="1223156"/>
          </a:xfrm>
        </p:spPr>
        <p:txBody>
          <a:bodyPr/>
          <a:lstStyle>
            <a:lvl1pPr>
              <a:defRPr/>
            </a:lvl1pPr>
          </a:lstStyle>
          <a:p>
            <a:pPr lvl="0"/>
            <a:r>
              <a:rPr lang="fr-FR" dirty="0"/>
              <a:t>Materials : clic &amp; </a:t>
            </a:r>
            <a:r>
              <a:rPr lang="fr-FR" dirty="0" err="1"/>
              <a:t>write</a:t>
            </a:r>
            <a:endParaRPr lang="fr-FR" dirty="0"/>
          </a:p>
        </p:txBody>
      </p:sp>
      <p:sp>
        <p:nvSpPr>
          <p:cNvPr id="22" name="ZoneTexte 21">
            <a:extLst>
              <a:ext uri="{FF2B5EF4-FFF2-40B4-BE49-F238E27FC236}">
                <a16:creationId xmlns:a16="http://schemas.microsoft.com/office/drawing/2014/main" xmlns="" id="{A869E009-F8A6-4094-B788-7D2E4865C26C}"/>
              </a:ext>
            </a:extLst>
          </p:cNvPr>
          <p:cNvSpPr txBox="1"/>
          <p:nvPr userDrawn="1"/>
        </p:nvSpPr>
        <p:spPr>
          <a:xfrm>
            <a:off x="594740" y="1777647"/>
            <a:ext cx="1472989" cy="307777"/>
          </a:xfrm>
          <a:prstGeom prst="rect">
            <a:avLst/>
          </a:prstGeom>
          <a:noFill/>
        </p:spPr>
        <p:txBody>
          <a:bodyPr wrap="square" rtlCol="0">
            <a:spAutoFit/>
          </a:bodyPr>
          <a:lstStyle/>
          <a:p>
            <a:pPr marL="0" indent="0">
              <a:buFont typeface="Wingdings" panose="05000000000000000000" pitchFamily="2" charset="2"/>
              <a:buNone/>
            </a:pPr>
            <a:r>
              <a:rPr lang="fr-FR" sz="1400" b="1" dirty="0">
                <a:solidFill>
                  <a:srgbClr val="002060"/>
                </a:solidFill>
              </a:rPr>
              <a:t>Objectives </a:t>
            </a:r>
          </a:p>
        </p:txBody>
      </p:sp>
      <p:sp>
        <p:nvSpPr>
          <p:cNvPr id="23" name="ZoneTexte 22">
            <a:extLst>
              <a:ext uri="{FF2B5EF4-FFF2-40B4-BE49-F238E27FC236}">
                <a16:creationId xmlns:a16="http://schemas.microsoft.com/office/drawing/2014/main" xmlns="" id="{BE6C5723-CA8A-46E5-B860-A944356FBC54}"/>
              </a:ext>
            </a:extLst>
          </p:cNvPr>
          <p:cNvSpPr txBox="1"/>
          <p:nvPr userDrawn="1"/>
        </p:nvSpPr>
        <p:spPr>
          <a:xfrm>
            <a:off x="3881337" y="1779525"/>
            <a:ext cx="1308554" cy="307777"/>
          </a:xfrm>
          <a:prstGeom prst="rect">
            <a:avLst/>
          </a:prstGeom>
          <a:noFill/>
        </p:spPr>
        <p:txBody>
          <a:bodyPr wrap="square" rtlCol="0">
            <a:spAutoFit/>
          </a:bodyPr>
          <a:lstStyle/>
          <a:p>
            <a:pPr marL="0" indent="0">
              <a:buFont typeface="Wingdings" panose="05000000000000000000" pitchFamily="2" charset="2"/>
              <a:buNone/>
            </a:pPr>
            <a:r>
              <a:rPr lang="fr-FR" sz="1400" b="1" dirty="0">
                <a:solidFill>
                  <a:srgbClr val="002060"/>
                </a:solidFill>
              </a:rPr>
              <a:t>Materials</a:t>
            </a:r>
          </a:p>
        </p:txBody>
      </p:sp>
      <p:sp>
        <p:nvSpPr>
          <p:cNvPr id="24" name="Rectangle 23">
            <a:extLst>
              <a:ext uri="{FF2B5EF4-FFF2-40B4-BE49-F238E27FC236}">
                <a16:creationId xmlns:a16="http://schemas.microsoft.com/office/drawing/2014/main" xmlns="" id="{26F2B12F-B54B-48DC-A54E-7131EF32E500}"/>
              </a:ext>
            </a:extLst>
          </p:cNvPr>
          <p:cNvSpPr/>
          <p:nvPr userDrawn="1"/>
        </p:nvSpPr>
        <p:spPr>
          <a:xfrm>
            <a:off x="583228" y="1816543"/>
            <a:ext cx="3168000" cy="1440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35" name="Espace réservé du texte 34">
            <a:extLst>
              <a:ext uri="{FF2B5EF4-FFF2-40B4-BE49-F238E27FC236}">
                <a16:creationId xmlns:a16="http://schemas.microsoft.com/office/drawing/2014/main" xmlns="" id="{427DB898-0B54-4FEF-8577-CBB531C8776B}"/>
              </a:ext>
            </a:extLst>
          </p:cNvPr>
          <p:cNvSpPr>
            <a:spLocks noGrp="1"/>
          </p:cNvSpPr>
          <p:nvPr>
            <p:ph type="body" sz="quarter" idx="21" hasCustomPrompt="1"/>
          </p:nvPr>
        </p:nvSpPr>
        <p:spPr>
          <a:xfrm>
            <a:off x="583557" y="3672724"/>
            <a:ext cx="6480000" cy="6598986"/>
          </a:xfrm>
        </p:spPr>
        <p:txBody>
          <a:bodyPr>
            <a:normAutofit/>
          </a:bodyPr>
          <a:lstStyle>
            <a:lvl1pPr>
              <a:defRPr sz="1100" b="0" u="sng"/>
            </a:lvl1pPr>
            <a:lvl2pPr>
              <a:defRPr i="1" u="none"/>
            </a:lvl2pPr>
          </a:lstStyle>
          <a:p>
            <a:pPr lvl="0"/>
            <a:r>
              <a:rPr lang="fr-FR" dirty="0"/>
              <a:t>Clic &amp; </a:t>
            </a:r>
            <a:r>
              <a:rPr lang="fr-FR" dirty="0" err="1"/>
              <a:t>write</a:t>
            </a:r>
            <a:r>
              <a:rPr lang="fr-FR" dirty="0"/>
              <a:t>…</a:t>
            </a:r>
          </a:p>
        </p:txBody>
      </p:sp>
      <p:sp>
        <p:nvSpPr>
          <p:cNvPr id="36" name="Rectangle 35">
            <a:extLst>
              <a:ext uri="{FF2B5EF4-FFF2-40B4-BE49-F238E27FC236}">
                <a16:creationId xmlns:a16="http://schemas.microsoft.com/office/drawing/2014/main" xmlns="" id="{F70363A5-2C64-488D-8E8A-C473BC44ADB5}"/>
              </a:ext>
            </a:extLst>
          </p:cNvPr>
          <p:cNvSpPr/>
          <p:nvPr userDrawn="1"/>
        </p:nvSpPr>
        <p:spPr>
          <a:xfrm>
            <a:off x="574677" y="3406421"/>
            <a:ext cx="6480000" cy="6840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37" name="ZoneTexte 36">
            <a:extLst>
              <a:ext uri="{FF2B5EF4-FFF2-40B4-BE49-F238E27FC236}">
                <a16:creationId xmlns:a16="http://schemas.microsoft.com/office/drawing/2014/main" xmlns="" id="{758BC981-C99F-41FE-9779-5AD7EDF6DC9D}"/>
              </a:ext>
            </a:extLst>
          </p:cNvPr>
          <p:cNvSpPr txBox="1"/>
          <p:nvPr userDrawn="1"/>
        </p:nvSpPr>
        <p:spPr>
          <a:xfrm>
            <a:off x="574677" y="3381132"/>
            <a:ext cx="1472989" cy="307777"/>
          </a:xfrm>
          <a:prstGeom prst="rect">
            <a:avLst/>
          </a:prstGeom>
          <a:noFill/>
        </p:spPr>
        <p:txBody>
          <a:bodyPr wrap="square" rtlCol="0">
            <a:noAutofit/>
          </a:bodyPr>
          <a:lstStyle/>
          <a:p>
            <a:pPr marL="0" indent="0">
              <a:buFont typeface="Wingdings" panose="05000000000000000000" pitchFamily="2" charset="2"/>
              <a:buNone/>
            </a:pPr>
            <a:r>
              <a:rPr lang="fr-FR" sz="1400" b="1" u="none" dirty="0">
                <a:solidFill>
                  <a:srgbClr val="002060"/>
                </a:solidFill>
              </a:rPr>
              <a:t>Progress</a:t>
            </a:r>
            <a:r>
              <a:rPr lang="fr-FR" sz="1400" b="1" dirty="0">
                <a:solidFill>
                  <a:srgbClr val="002060"/>
                </a:solidFill>
              </a:rPr>
              <a:t>  </a:t>
            </a:r>
          </a:p>
        </p:txBody>
      </p:sp>
      <p:sp>
        <p:nvSpPr>
          <p:cNvPr id="11" name="ZoneTexte 10">
            <a:extLst>
              <a:ext uri="{FF2B5EF4-FFF2-40B4-BE49-F238E27FC236}">
                <a16:creationId xmlns:a16="http://schemas.microsoft.com/office/drawing/2014/main" xmlns="" id="{D77B0B10-3318-41AF-9424-7DA48EE71399}"/>
              </a:ext>
            </a:extLst>
          </p:cNvPr>
          <p:cNvSpPr txBox="1"/>
          <p:nvPr userDrawn="1"/>
        </p:nvSpPr>
        <p:spPr>
          <a:xfrm>
            <a:off x="573344" y="998749"/>
            <a:ext cx="900000" cy="523220"/>
          </a:xfrm>
          <a:prstGeom prst="rect">
            <a:avLst/>
          </a:prstGeom>
          <a:noFill/>
        </p:spPr>
        <p:txBody>
          <a:bodyPr wrap="square" rtlCol="0">
            <a:normAutofit/>
          </a:bodyPr>
          <a:lstStyle/>
          <a:p>
            <a:pPr marL="0" indent="0">
              <a:buFont typeface="Wingdings" panose="05000000000000000000" pitchFamily="2" charset="2"/>
              <a:buNone/>
            </a:pPr>
            <a:r>
              <a:rPr lang="fr-FR" sz="1400" b="1" dirty="0">
                <a:solidFill>
                  <a:srgbClr val="002060"/>
                </a:solidFill>
              </a:rPr>
              <a:t>Class </a:t>
            </a:r>
            <a:r>
              <a:rPr lang="fr-FR" sz="1400" b="1" dirty="0" err="1">
                <a:solidFill>
                  <a:srgbClr val="002060"/>
                </a:solidFill>
              </a:rPr>
              <a:t>level</a:t>
            </a:r>
            <a:endParaRPr lang="fr-FR" sz="1400" b="1" dirty="0">
              <a:solidFill>
                <a:srgbClr val="002060"/>
              </a:solidFill>
            </a:endParaRPr>
          </a:p>
        </p:txBody>
      </p:sp>
      <p:sp>
        <p:nvSpPr>
          <p:cNvPr id="12" name="ZoneTexte 11">
            <a:extLst>
              <a:ext uri="{FF2B5EF4-FFF2-40B4-BE49-F238E27FC236}">
                <a16:creationId xmlns:a16="http://schemas.microsoft.com/office/drawing/2014/main" xmlns="" id="{A1922824-3056-4BB1-B1B7-9BB628C288F5}"/>
              </a:ext>
            </a:extLst>
          </p:cNvPr>
          <p:cNvSpPr txBox="1"/>
          <p:nvPr userDrawn="1"/>
        </p:nvSpPr>
        <p:spPr>
          <a:xfrm>
            <a:off x="1619113" y="968217"/>
            <a:ext cx="900000" cy="523220"/>
          </a:xfrm>
          <a:prstGeom prst="rect">
            <a:avLst/>
          </a:prstGeom>
          <a:noFill/>
        </p:spPr>
        <p:txBody>
          <a:bodyPr wrap="square" rtlCol="0">
            <a:normAutofit/>
          </a:bodyPr>
          <a:lstStyle/>
          <a:p>
            <a:pPr marL="0" indent="0">
              <a:buFont typeface="Wingdings" panose="05000000000000000000" pitchFamily="2" charset="2"/>
              <a:buNone/>
            </a:pPr>
            <a:r>
              <a:rPr lang="fr-FR" sz="1400" b="1" dirty="0">
                <a:solidFill>
                  <a:srgbClr val="002060"/>
                </a:solidFill>
              </a:rPr>
              <a:t>Duration </a:t>
            </a:r>
          </a:p>
        </p:txBody>
      </p:sp>
      <p:sp>
        <p:nvSpPr>
          <p:cNvPr id="16" name="ZoneTexte 15">
            <a:extLst>
              <a:ext uri="{FF2B5EF4-FFF2-40B4-BE49-F238E27FC236}">
                <a16:creationId xmlns:a16="http://schemas.microsoft.com/office/drawing/2014/main" xmlns="" id="{0021D902-A9B1-41CB-8807-A00E756B78C3}"/>
              </a:ext>
            </a:extLst>
          </p:cNvPr>
          <p:cNvSpPr txBox="1"/>
          <p:nvPr userDrawn="1"/>
        </p:nvSpPr>
        <p:spPr>
          <a:xfrm>
            <a:off x="2654998" y="968217"/>
            <a:ext cx="2658550" cy="307777"/>
          </a:xfrm>
          <a:prstGeom prst="rect">
            <a:avLst/>
          </a:prstGeom>
          <a:noFill/>
        </p:spPr>
        <p:txBody>
          <a:bodyPr wrap="square" rtlCol="0">
            <a:normAutofit/>
          </a:bodyPr>
          <a:lstStyle/>
          <a:p>
            <a:pPr marL="0" indent="0">
              <a:buFont typeface="Wingdings" panose="05000000000000000000" pitchFamily="2" charset="2"/>
              <a:buNone/>
            </a:pPr>
            <a:r>
              <a:rPr lang="fr-FR" sz="1400" b="1" dirty="0">
                <a:solidFill>
                  <a:srgbClr val="002060"/>
                </a:solidFill>
              </a:rPr>
              <a:t> </a:t>
            </a:r>
            <a:r>
              <a:rPr lang="fr-FR" sz="1400" b="1" dirty="0" err="1">
                <a:solidFill>
                  <a:srgbClr val="002060"/>
                </a:solidFill>
              </a:rPr>
              <a:t>Performed</a:t>
            </a:r>
            <a:r>
              <a:rPr lang="fr-FR" sz="1400" b="1" dirty="0">
                <a:solidFill>
                  <a:srgbClr val="002060"/>
                </a:solidFill>
              </a:rPr>
              <a:t> by : </a:t>
            </a:r>
          </a:p>
        </p:txBody>
      </p:sp>
      <p:sp>
        <p:nvSpPr>
          <p:cNvPr id="26" name="ZoneTexte 25">
            <a:extLst>
              <a:ext uri="{FF2B5EF4-FFF2-40B4-BE49-F238E27FC236}">
                <a16:creationId xmlns:a16="http://schemas.microsoft.com/office/drawing/2014/main" xmlns="" id="{F6565213-6BC8-49E4-8AA4-77743B7440FD}"/>
              </a:ext>
            </a:extLst>
          </p:cNvPr>
          <p:cNvSpPr txBox="1"/>
          <p:nvPr userDrawn="1"/>
        </p:nvSpPr>
        <p:spPr>
          <a:xfrm>
            <a:off x="574678" y="10228669"/>
            <a:ext cx="6488880" cy="326572"/>
          </a:xfrm>
          <a:prstGeom prst="rect">
            <a:avLst/>
          </a:prstGeom>
          <a:noFill/>
        </p:spPr>
        <p:txBody>
          <a:bodyPr wrap="square" rtlCol="0">
            <a:noAutofit/>
          </a:bodyPr>
          <a:lstStyle/>
          <a:p>
            <a:pPr marL="0" marR="0" lvl="0" indent="0" algn="just"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700" i="0" dirty="0">
                <a:latin typeface="Arial Narrow" panose="020B0606020202030204" pitchFamily="34" charset="0"/>
              </a:rPr>
              <a:t>This project has been funded with the support of the European Commission.</a:t>
            </a:r>
            <a:r>
              <a:rPr lang="fr-FR" sz="700" i="0" dirty="0">
                <a:latin typeface="Arial Narrow" panose="020B0606020202030204" pitchFamily="34" charset="0"/>
              </a:rPr>
              <a:t> </a:t>
            </a:r>
            <a:r>
              <a:rPr lang="en-US" sz="700" i="0" dirty="0">
                <a:latin typeface="Arial Narrow" panose="020B0606020202030204"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fr-FR" sz="700" b="1" i="0" dirty="0">
              <a:solidFill>
                <a:srgbClr val="002060"/>
              </a:solidFill>
              <a:latin typeface="Arial Narrow" panose="020B0606020202030204" pitchFamily="34" charset="0"/>
            </a:endParaRPr>
          </a:p>
        </p:txBody>
      </p:sp>
      <p:pic>
        <p:nvPicPr>
          <p:cNvPr id="27" name="Image 26">
            <a:extLst>
              <a:ext uri="{FF2B5EF4-FFF2-40B4-BE49-F238E27FC236}">
                <a16:creationId xmlns:a16="http://schemas.microsoft.com/office/drawing/2014/main" xmlns="" id="{F3EF7870-0407-4B2C-AAD6-72E2DEEA327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41619" y="662234"/>
            <a:ext cx="1008229" cy="288000"/>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28" name="Rectangle 27">
            <a:extLst>
              <a:ext uri="{FF2B5EF4-FFF2-40B4-BE49-F238E27FC236}">
                <a16:creationId xmlns:a16="http://schemas.microsoft.com/office/drawing/2014/main" xmlns="" id="{D100FE20-9858-4815-8957-003496DD3FD4}"/>
              </a:ext>
            </a:extLst>
          </p:cNvPr>
          <p:cNvSpPr/>
          <p:nvPr userDrawn="1"/>
        </p:nvSpPr>
        <p:spPr>
          <a:xfrm>
            <a:off x="3881848" y="1823201"/>
            <a:ext cx="3168000" cy="1440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pic>
        <p:nvPicPr>
          <p:cNvPr id="5" name="Image 4">
            <a:extLst>
              <a:ext uri="{FF2B5EF4-FFF2-40B4-BE49-F238E27FC236}">
                <a16:creationId xmlns:a16="http://schemas.microsoft.com/office/drawing/2014/main" xmlns="" id="{A7EC2E93-692C-4898-8BC0-F6EDC4E6F81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49433" y="1028773"/>
            <a:ext cx="1584000" cy="638711"/>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6" name="Espace réservé du texte 5"/>
          <p:cNvSpPr>
            <a:spLocks noGrp="1"/>
          </p:cNvSpPr>
          <p:nvPr>
            <p:ph type="body" sz="quarter" idx="22" hasCustomPrompt="1"/>
          </p:nvPr>
        </p:nvSpPr>
        <p:spPr>
          <a:xfrm>
            <a:off x="6086119" y="230344"/>
            <a:ext cx="1020763" cy="276173"/>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none"/>
        </p:style>
        <p:txBody>
          <a:bodyPr wrap="none" lIns="36000" tIns="36000" rIns="36000" bIns="36000" anchor="ctr" anchorCtr="0">
            <a:normAutofit/>
          </a:bodyPr>
          <a:lstStyle>
            <a:lvl1pPr marL="0" indent="0" algn="ctr">
              <a:buNone/>
              <a:defRPr sz="800" b="0" cap="none" spc="0" baseline="0">
                <a:ln w="0">
                  <a:solidFill>
                    <a:schemeClr val="bg1"/>
                  </a:solidFill>
                </a:ln>
                <a:solidFill>
                  <a:schemeClr val="tx2"/>
                </a:solidFill>
                <a:effectLst>
                  <a:reflection blurRad="6350" stA="53000" endA="300" endPos="35500" dir="5400000" sy="-90000" algn="bl" rotWithShape="0"/>
                </a:effectLst>
              </a:defRPr>
            </a:lvl1pPr>
          </a:lstStyle>
          <a:p>
            <a:pPr lvl="0"/>
            <a:r>
              <a:rPr lang="fr-FR" dirty="0" smtClean="0"/>
              <a:t>CLIC MATHS DOMAIN</a:t>
            </a:r>
            <a:endParaRPr lang="en-US" dirty="0"/>
          </a:p>
        </p:txBody>
      </p:sp>
      <p:sp>
        <p:nvSpPr>
          <p:cNvPr id="30" name="Slide Number Placeholder 5"/>
          <p:cNvSpPr>
            <a:spLocks noGrp="1"/>
          </p:cNvSpPr>
          <p:nvPr>
            <p:ph type="sldNum" sz="quarter" idx="4"/>
          </p:nvPr>
        </p:nvSpPr>
        <p:spPr bwMode="gray">
          <a:xfrm>
            <a:off x="594740" y="254877"/>
            <a:ext cx="483496" cy="569240"/>
          </a:xfrm>
          <a:prstGeom prst="rect">
            <a:avLst/>
          </a:prstGeom>
        </p:spPr>
        <p:txBody>
          <a:bodyPr vert="horz" lIns="91440" tIns="45720" rIns="91440" bIns="45720" rtlCol="0" anchor="ctr"/>
          <a:lstStyle>
            <a:lvl1pPr algn="r">
              <a:defRPr sz="2000">
                <a:solidFill>
                  <a:srgbClr val="002060"/>
                </a:solidFill>
                <a:latin typeface="KG Wake Me Up" panose="02000000000000000000" pitchFamily="2" charset="0"/>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5006532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lesson plan p2">
    <p:spTree>
      <p:nvGrpSpPr>
        <p:cNvPr id="1" name=""/>
        <p:cNvGrpSpPr/>
        <p:nvPr/>
      </p:nvGrpSpPr>
      <p:grpSpPr>
        <a:xfrm>
          <a:off x="0" y="0"/>
          <a:ext cx="0" cy="0"/>
          <a:chOff x="0" y="0"/>
          <a:chExt cx="0" cy="0"/>
        </a:xfrm>
      </p:grpSpPr>
      <p:sp>
        <p:nvSpPr>
          <p:cNvPr id="35" name="Espace réservé du texte 34">
            <a:extLst>
              <a:ext uri="{FF2B5EF4-FFF2-40B4-BE49-F238E27FC236}">
                <a16:creationId xmlns:a16="http://schemas.microsoft.com/office/drawing/2014/main" xmlns="" id="{427DB898-0B54-4FEF-8577-CBB531C8776B}"/>
              </a:ext>
            </a:extLst>
          </p:cNvPr>
          <p:cNvSpPr>
            <a:spLocks noGrp="1"/>
          </p:cNvSpPr>
          <p:nvPr>
            <p:ph type="body" sz="quarter" idx="21" hasCustomPrompt="1"/>
          </p:nvPr>
        </p:nvSpPr>
        <p:spPr>
          <a:xfrm>
            <a:off x="601663" y="986827"/>
            <a:ext cx="6480000" cy="9104025"/>
          </a:xfrm>
        </p:spPr>
        <p:txBody>
          <a:bodyPr/>
          <a:lstStyle>
            <a:lvl1pPr>
              <a:defRPr b="0" u="sng"/>
            </a:lvl1pPr>
            <a:lvl2pPr>
              <a:defRPr i="1" u="none"/>
            </a:lvl2pPr>
          </a:lstStyle>
          <a:p>
            <a:pPr lvl="0"/>
            <a:r>
              <a:rPr lang="fr-FR" dirty="0"/>
              <a:t>Clic &amp; </a:t>
            </a:r>
            <a:r>
              <a:rPr lang="fr-FR" dirty="0" err="1"/>
              <a:t>write</a:t>
            </a:r>
            <a:r>
              <a:rPr lang="fr-FR" dirty="0"/>
              <a:t> the </a:t>
            </a:r>
            <a:r>
              <a:rPr lang="fr-FR" dirty="0" err="1"/>
              <a:t>following</a:t>
            </a:r>
            <a:r>
              <a:rPr lang="fr-FR" dirty="0"/>
              <a:t> of the process…</a:t>
            </a:r>
          </a:p>
        </p:txBody>
      </p:sp>
      <p:sp>
        <p:nvSpPr>
          <p:cNvPr id="36" name="Rectangle 35">
            <a:extLst>
              <a:ext uri="{FF2B5EF4-FFF2-40B4-BE49-F238E27FC236}">
                <a16:creationId xmlns:a16="http://schemas.microsoft.com/office/drawing/2014/main" xmlns="" id="{F70363A5-2C64-488D-8E8A-C473BC44ADB5}"/>
              </a:ext>
            </a:extLst>
          </p:cNvPr>
          <p:cNvSpPr/>
          <p:nvPr userDrawn="1"/>
        </p:nvSpPr>
        <p:spPr>
          <a:xfrm>
            <a:off x="601663" y="986827"/>
            <a:ext cx="6480000" cy="9119699"/>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26" name="ZoneTexte 25">
            <a:extLst>
              <a:ext uri="{FF2B5EF4-FFF2-40B4-BE49-F238E27FC236}">
                <a16:creationId xmlns:a16="http://schemas.microsoft.com/office/drawing/2014/main" xmlns="" id="{F6565213-6BC8-49E4-8AA4-77743B7440FD}"/>
              </a:ext>
            </a:extLst>
          </p:cNvPr>
          <p:cNvSpPr txBox="1"/>
          <p:nvPr userDrawn="1"/>
        </p:nvSpPr>
        <p:spPr>
          <a:xfrm>
            <a:off x="601664" y="10106526"/>
            <a:ext cx="6479999" cy="326572"/>
          </a:xfrm>
          <a:prstGeom prst="rect">
            <a:avLst/>
          </a:prstGeom>
          <a:noFill/>
        </p:spPr>
        <p:txBody>
          <a:bodyPr wrap="square" rtlCol="0">
            <a:noAutofit/>
          </a:bodyPr>
          <a:lstStyle/>
          <a:p>
            <a:pPr marL="0" marR="0" lvl="0" indent="0" algn="just"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700" i="0" dirty="0">
                <a:latin typeface="Arial Narrow" panose="020B0606020202030204" pitchFamily="34" charset="0"/>
              </a:rPr>
              <a:t>This project has been funded with the support of the European Commission.</a:t>
            </a:r>
            <a:r>
              <a:rPr lang="fr-FR" sz="700" i="0" dirty="0">
                <a:latin typeface="Arial Narrow" panose="020B0606020202030204" pitchFamily="34" charset="0"/>
              </a:rPr>
              <a:t> </a:t>
            </a:r>
            <a:r>
              <a:rPr lang="en-US" sz="700" i="0" dirty="0">
                <a:latin typeface="Arial Narrow" panose="020B0606020202030204"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fr-FR" sz="700" b="1" i="0" dirty="0">
              <a:solidFill>
                <a:srgbClr val="002060"/>
              </a:solidFill>
              <a:latin typeface="Arial Narrow" panose="020B0606020202030204" pitchFamily="34" charset="0"/>
            </a:endParaRPr>
          </a:p>
        </p:txBody>
      </p:sp>
      <p:pic>
        <p:nvPicPr>
          <p:cNvPr id="10" name="Image 9">
            <a:extLst>
              <a:ext uri="{FF2B5EF4-FFF2-40B4-BE49-F238E27FC236}">
                <a16:creationId xmlns:a16="http://schemas.microsoft.com/office/drawing/2014/main" xmlns="" id="{BEF7F1B6-3DC3-45BA-932A-2F2533E3E1B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41619" y="408328"/>
            <a:ext cx="1008229" cy="288000"/>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1" name="Image 10">
            <a:extLst>
              <a:ext uri="{FF2B5EF4-FFF2-40B4-BE49-F238E27FC236}">
                <a16:creationId xmlns:a16="http://schemas.microsoft.com/office/drawing/2014/main" xmlns="" id="{46FE41A0-ACCD-4E4B-B484-CA0640693F7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79423" y="164834"/>
            <a:ext cx="1584000" cy="638711"/>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9" name="Slide Number Placeholder 5"/>
          <p:cNvSpPr>
            <a:spLocks noGrp="1"/>
          </p:cNvSpPr>
          <p:nvPr>
            <p:ph type="sldNum" sz="quarter" idx="4"/>
          </p:nvPr>
        </p:nvSpPr>
        <p:spPr bwMode="gray">
          <a:xfrm>
            <a:off x="601663" y="267708"/>
            <a:ext cx="483496" cy="569240"/>
          </a:xfrm>
          <a:prstGeom prst="rect">
            <a:avLst/>
          </a:prstGeom>
        </p:spPr>
        <p:txBody>
          <a:bodyPr vert="horz" lIns="91440" tIns="45720" rIns="91440" bIns="45720" rtlCol="0" anchor="ctr"/>
          <a:lstStyle>
            <a:lvl1pPr algn="r">
              <a:defRPr sz="2000">
                <a:solidFill>
                  <a:srgbClr val="002060"/>
                </a:solidFill>
                <a:latin typeface="KG Wake Me Up" panose="02000000000000000000" pitchFamily="2" charset="0"/>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960586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605447" y="486252"/>
            <a:ext cx="5528012" cy="3527739"/>
          </a:xfrm>
        </p:spPr>
        <p:txBody>
          <a:bodyPr anchor="ctr" anchorCtr="0">
            <a:normAutofit/>
          </a:bodyPr>
          <a:lstStyle>
            <a:lvl1pPr algn="ctr">
              <a:defRPr sz="3349">
                <a:solidFill>
                  <a:srgbClr val="002060"/>
                </a:solidFill>
                <a:effectLst>
                  <a:outerShdw blurRad="38100" dist="38100" dir="2700000" algn="tl">
                    <a:srgbClr val="000000">
                      <a:alpha val="43137"/>
                    </a:srgbClr>
                  </a:outerShdw>
                </a:effectLst>
              </a:defRPr>
            </a:lvl1pPr>
          </a:lstStyle>
          <a:p>
            <a:r>
              <a:rPr lang="fr-FR" dirty="0"/>
              <a:t>Clic &amp; Write</a:t>
            </a:r>
            <a:br>
              <a:rPr lang="fr-FR" dirty="0"/>
            </a:br>
            <a:r>
              <a:rPr lang="fr-FR" dirty="0"/>
              <a:t> the Section</a:t>
            </a:r>
            <a:br>
              <a:rPr lang="fr-FR" dirty="0"/>
            </a:br>
            <a:r>
              <a:rPr lang="fr-FR" dirty="0" err="1"/>
              <a:t>title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6740941"/>
            <a:ext cx="1081775" cy="1213842"/>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8" name="Slide Number Placeholder 5"/>
          <p:cNvSpPr>
            <a:spLocks noGrp="1"/>
          </p:cNvSpPr>
          <p:nvPr>
            <p:ph type="sldNum" sz="quarter" idx="4"/>
          </p:nvPr>
        </p:nvSpPr>
        <p:spPr bwMode="gray">
          <a:xfrm>
            <a:off x="299139" y="7063242"/>
            <a:ext cx="483496" cy="569240"/>
          </a:xfrm>
          <a:prstGeom prst="rect">
            <a:avLst/>
          </a:prstGeom>
        </p:spPr>
        <p:txBody>
          <a:bodyPr vert="horz" lIns="91440" tIns="45720" rIns="91440" bIns="45720" rtlCol="0" anchor="ctr"/>
          <a:lstStyle>
            <a:lvl1pPr algn="r">
              <a:defRPr sz="2000">
                <a:solidFill>
                  <a:srgbClr val="002060"/>
                </a:solidFill>
                <a:latin typeface="KG Wake Me Up" panose="02000000000000000000" pitchFamily="2" charset="0"/>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4738094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7" name="Freeform 6"/>
          <p:cNvSpPr/>
          <p:nvPr/>
        </p:nvSpPr>
        <p:spPr bwMode="auto">
          <a:xfrm>
            <a:off x="0" y="6740941"/>
            <a:ext cx="1081775" cy="1213842"/>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8" name="ZoneTexte 7">
            <a:extLst>
              <a:ext uri="{FF2B5EF4-FFF2-40B4-BE49-F238E27FC236}">
                <a16:creationId xmlns:a16="http://schemas.microsoft.com/office/drawing/2014/main" xmlns="" id="{BAF42468-8A01-463E-B5B2-E9D48C21A746}"/>
              </a:ext>
            </a:extLst>
          </p:cNvPr>
          <p:cNvSpPr txBox="1"/>
          <p:nvPr userDrawn="1"/>
        </p:nvSpPr>
        <p:spPr>
          <a:xfrm>
            <a:off x="1605446" y="4982465"/>
            <a:ext cx="5528012" cy="923330"/>
          </a:xfrm>
          <a:prstGeom prst="rect">
            <a:avLst/>
          </a:prstGeom>
          <a:noFill/>
        </p:spPr>
        <p:txBody>
          <a:bodyPr wrap="square" rtlCol="0">
            <a:spAutoFit/>
          </a:bodyPr>
          <a:lstStyle/>
          <a:p>
            <a:pPr algn="ctr"/>
            <a:r>
              <a:rPr lang="fr-FR" i="1" dirty="0">
                <a:solidFill>
                  <a:srgbClr val="002060"/>
                </a:solidFill>
              </a:rPr>
              <a:t>A collection of </a:t>
            </a:r>
            <a:r>
              <a:rPr lang="fr-FR" i="1" dirty="0" err="1">
                <a:solidFill>
                  <a:srgbClr val="002060"/>
                </a:solidFill>
              </a:rPr>
              <a:t>lessons</a:t>
            </a:r>
            <a:r>
              <a:rPr lang="fr-FR" i="1" dirty="0">
                <a:solidFill>
                  <a:srgbClr val="002060"/>
                </a:solidFill>
              </a:rPr>
              <a:t> or</a:t>
            </a:r>
          </a:p>
          <a:p>
            <a:pPr algn="ctr"/>
            <a:r>
              <a:rPr lang="fr-FR" i="1" dirty="0" err="1">
                <a:solidFill>
                  <a:srgbClr val="002060"/>
                </a:solidFill>
              </a:rPr>
              <a:t>didactic</a:t>
            </a:r>
            <a:r>
              <a:rPr lang="fr-FR" i="1" dirty="0">
                <a:solidFill>
                  <a:srgbClr val="002060"/>
                </a:solidFill>
              </a:rPr>
              <a:t> propositions </a:t>
            </a:r>
            <a:r>
              <a:rPr lang="fr-FR" i="1" dirty="0" err="1">
                <a:solidFill>
                  <a:srgbClr val="002060"/>
                </a:solidFill>
              </a:rPr>
              <a:t>using</a:t>
            </a:r>
            <a:r>
              <a:rPr lang="fr-FR" i="1" dirty="0">
                <a:solidFill>
                  <a:srgbClr val="002060"/>
                </a:solidFill>
              </a:rPr>
              <a:t> maths </a:t>
            </a:r>
            <a:r>
              <a:rPr lang="fr-FR" i="1" dirty="0" err="1">
                <a:solidFill>
                  <a:srgbClr val="002060"/>
                </a:solidFill>
              </a:rPr>
              <a:t>games</a:t>
            </a:r>
            <a:endParaRPr lang="fr-FR" i="1" dirty="0">
              <a:solidFill>
                <a:srgbClr val="002060"/>
              </a:solidFill>
            </a:endParaRPr>
          </a:p>
          <a:p>
            <a:pPr algn="ctr"/>
            <a:r>
              <a:rPr lang="fr-FR" i="1" dirty="0">
                <a:solidFill>
                  <a:srgbClr val="002060"/>
                </a:solidFill>
              </a:rPr>
              <a:t>for </a:t>
            </a:r>
            <a:r>
              <a:rPr lang="fr-FR" i="1" dirty="0" err="1">
                <a:solidFill>
                  <a:srgbClr val="002060"/>
                </a:solidFill>
              </a:rPr>
              <a:t>primary</a:t>
            </a:r>
            <a:r>
              <a:rPr lang="fr-FR" i="1" dirty="0">
                <a:solidFill>
                  <a:srgbClr val="002060"/>
                </a:solidFill>
              </a:rPr>
              <a:t> </a:t>
            </a:r>
            <a:r>
              <a:rPr lang="fr-FR" i="1" dirty="0" err="1">
                <a:solidFill>
                  <a:srgbClr val="002060"/>
                </a:solidFill>
              </a:rPr>
              <a:t>school</a:t>
            </a:r>
            <a:r>
              <a:rPr lang="fr-FR" i="1" dirty="0">
                <a:solidFill>
                  <a:srgbClr val="002060"/>
                </a:solidFill>
              </a:rPr>
              <a:t> </a:t>
            </a:r>
            <a:r>
              <a:rPr lang="fr-FR" i="1" dirty="0" err="1">
                <a:solidFill>
                  <a:srgbClr val="002060"/>
                </a:solidFill>
              </a:rPr>
              <a:t>teachers</a:t>
            </a:r>
            <a:endParaRPr lang="fr-FR" i="1" dirty="0">
              <a:solidFill>
                <a:srgbClr val="002060"/>
              </a:solidFill>
            </a:endParaRPr>
          </a:p>
        </p:txBody>
      </p:sp>
      <p:sp>
        <p:nvSpPr>
          <p:cNvPr id="11" name="ZoneTexte 10">
            <a:extLst>
              <a:ext uri="{FF2B5EF4-FFF2-40B4-BE49-F238E27FC236}">
                <a16:creationId xmlns:a16="http://schemas.microsoft.com/office/drawing/2014/main" xmlns="" id="{217ADF92-197F-4ED4-9752-CB5CDB2CC88B}"/>
              </a:ext>
            </a:extLst>
          </p:cNvPr>
          <p:cNvSpPr txBox="1"/>
          <p:nvPr userDrawn="1"/>
        </p:nvSpPr>
        <p:spPr>
          <a:xfrm>
            <a:off x="1433996" y="958510"/>
            <a:ext cx="5528012" cy="3093154"/>
          </a:xfrm>
          <a:prstGeom prst="rect">
            <a:avLst/>
          </a:prstGeom>
          <a:noFill/>
        </p:spPr>
        <p:txBody>
          <a:bodyPr wrap="square" rtlCol="0">
            <a:spAutoFit/>
          </a:bodyPr>
          <a:lstStyle/>
          <a:p>
            <a:pPr algn="ctr"/>
            <a:r>
              <a:rPr lang="fr-FR" sz="6500" dirty="0">
                <a:solidFill>
                  <a:srgbClr val="002060"/>
                </a:solidFill>
                <a:latin typeface="+mj-lt"/>
              </a:rPr>
              <a:t>MATHS THROUGH GAMES</a:t>
            </a:r>
          </a:p>
        </p:txBody>
      </p:sp>
      <p:pic>
        <p:nvPicPr>
          <p:cNvPr id="12" name="Image 11">
            <a:extLst>
              <a:ext uri="{FF2B5EF4-FFF2-40B4-BE49-F238E27FC236}">
                <a16:creationId xmlns:a16="http://schemas.microsoft.com/office/drawing/2014/main" xmlns="" id="{D7F3506C-F432-4D03-ABBA-193F91E0436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360000">
            <a:off x="3817306" y="9373268"/>
            <a:ext cx="2520000" cy="719836"/>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3" name="Image 12">
            <a:extLst>
              <a:ext uri="{FF2B5EF4-FFF2-40B4-BE49-F238E27FC236}">
                <a16:creationId xmlns:a16="http://schemas.microsoft.com/office/drawing/2014/main" xmlns="" id="{3E287E13-2941-4B64-90B6-03315D829E1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966005" y="6740941"/>
            <a:ext cx="4463991" cy="1800000"/>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236322458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ver4">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xmlns="" id="{19D56307-B3EF-4123-AC73-551D7AE1BF2C}"/>
              </a:ext>
            </a:extLst>
          </p:cNvPr>
          <p:cNvSpPr txBox="1"/>
          <p:nvPr userDrawn="1"/>
        </p:nvSpPr>
        <p:spPr>
          <a:xfrm>
            <a:off x="601664" y="10106526"/>
            <a:ext cx="6714673" cy="326572"/>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fr-FR" sz="800" dirty="0">
                <a:latin typeface="Arial Narrow" panose="020B0606020202030204" pitchFamily="34" charset="0"/>
              </a:rPr>
              <a:t>The </a:t>
            </a:r>
            <a:r>
              <a:rPr lang="fr-FR" sz="800" dirty="0" err="1">
                <a:latin typeface="Arial Narrow" panose="020B0606020202030204" pitchFamily="34" charset="0"/>
              </a:rPr>
              <a:t>Europeen</a:t>
            </a:r>
            <a:r>
              <a:rPr lang="fr-FR" sz="800" dirty="0">
                <a:latin typeface="Arial Narrow" panose="020B0606020202030204" pitchFamily="34" charset="0"/>
              </a:rPr>
              <a:t> Commission support for the production of </a:t>
            </a:r>
            <a:r>
              <a:rPr lang="fr-FR" sz="800" dirty="0" err="1">
                <a:latin typeface="Arial Narrow" panose="020B0606020202030204" pitchFamily="34" charset="0"/>
              </a:rPr>
              <a:t>this</a:t>
            </a:r>
            <a:r>
              <a:rPr lang="fr-FR" sz="800" dirty="0">
                <a:latin typeface="Arial Narrow" panose="020B0606020202030204" pitchFamily="34" charset="0"/>
              </a:rPr>
              <a:t> publication </a:t>
            </a:r>
            <a:r>
              <a:rPr lang="fr-FR" sz="800" dirty="0" err="1">
                <a:latin typeface="Arial Narrow" panose="020B0606020202030204" pitchFamily="34" charset="0"/>
              </a:rPr>
              <a:t>does</a:t>
            </a:r>
            <a:r>
              <a:rPr lang="fr-FR" sz="800" dirty="0">
                <a:latin typeface="Arial Narrow" panose="020B0606020202030204" pitchFamily="34" charset="0"/>
              </a:rPr>
              <a:t> not </a:t>
            </a:r>
            <a:r>
              <a:rPr lang="fr-FR" sz="800" dirty="0" err="1">
                <a:latin typeface="Arial Narrow" panose="020B0606020202030204" pitchFamily="34" charset="0"/>
              </a:rPr>
              <a:t>constitute</a:t>
            </a:r>
            <a:r>
              <a:rPr lang="fr-FR" sz="800" dirty="0">
                <a:latin typeface="Arial Narrow" panose="020B0606020202030204" pitchFamily="34" charset="0"/>
              </a:rPr>
              <a:t> an </a:t>
            </a:r>
            <a:r>
              <a:rPr lang="fr-FR" sz="800" dirty="0" err="1">
                <a:latin typeface="Arial Narrow" panose="020B0606020202030204" pitchFamily="34" charset="0"/>
              </a:rPr>
              <a:t>endorsement</a:t>
            </a:r>
            <a:r>
              <a:rPr lang="fr-FR" sz="800" dirty="0">
                <a:latin typeface="Arial Narrow" panose="020B0606020202030204" pitchFamily="34" charset="0"/>
              </a:rPr>
              <a:t> of the contentes </a:t>
            </a:r>
            <a:r>
              <a:rPr lang="fr-FR" sz="800" dirty="0" err="1">
                <a:latin typeface="Arial Narrow" panose="020B0606020202030204" pitchFamily="34" charset="0"/>
              </a:rPr>
              <a:t>which</a:t>
            </a:r>
            <a:r>
              <a:rPr lang="fr-FR" sz="800" dirty="0">
                <a:latin typeface="Arial Narrow" panose="020B0606020202030204" pitchFamily="34" charset="0"/>
              </a:rPr>
              <a:t> </a:t>
            </a:r>
            <a:r>
              <a:rPr lang="fr-FR" sz="800" dirty="0" err="1">
                <a:latin typeface="Arial Narrow" panose="020B0606020202030204" pitchFamily="34" charset="0"/>
              </a:rPr>
              <a:t>reflects</a:t>
            </a:r>
            <a:r>
              <a:rPr lang="fr-FR" sz="800" dirty="0">
                <a:latin typeface="Arial Narrow" panose="020B0606020202030204" pitchFamily="34" charset="0"/>
              </a:rPr>
              <a:t> the </a:t>
            </a:r>
            <a:r>
              <a:rPr lang="fr-FR" sz="800" dirty="0" err="1">
                <a:latin typeface="Arial Narrow" panose="020B0606020202030204" pitchFamily="34" charset="0"/>
              </a:rPr>
              <a:t>views</a:t>
            </a:r>
            <a:r>
              <a:rPr lang="fr-FR" sz="800" dirty="0">
                <a:latin typeface="Arial Narrow" panose="020B0606020202030204" pitchFamily="34" charset="0"/>
              </a:rPr>
              <a:t> </a:t>
            </a:r>
            <a:r>
              <a:rPr lang="fr-FR" sz="800" dirty="0" err="1">
                <a:latin typeface="Arial Narrow" panose="020B0606020202030204" pitchFamily="34" charset="0"/>
              </a:rPr>
              <a:t>only</a:t>
            </a:r>
            <a:r>
              <a:rPr lang="fr-FR" sz="800" dirty="0">
                <a:latin typeface="Arial Narrow" panose="020B0606020202030204" pitchFamily="34" charset="0"/>
              </a:rPr>
              <a:t> of the </a:t>
            </a:r>
            <a:r>
              <a:rPr lang="fr-FR" sz="800" dirty="0" err="1">
                <a:latin typeface="Arial Narrow" panose="020B0606020202030204" pitchFamily="34" charset="0"/>
              </a:rPr>
              <a:t>authors</a:t>
            </a:r>
            <a:r>
              <a:rPr lang="fr-FR" sz="800" dirty="0">
                <a:latin typeface="Arial Narrow" panose="020B0606020202030204" pitchFamily="34" charset="0"/>
              </a:rPr>
              <a:t>, and the Commission </a:t>
            </a:r>
            <a:r>
              <a:rPr lang="fr-FR" sz="800" dirty="0" err="1">
                <a:latin typeface="Arial Narrow" panose="020B0606020202030204" pitchFamily="34" charset="0"/>
              </a:rPr>
              <a:t>cannot</a:t>
            </a:r>
            <a:r>
              <a:rPr lang="fr-FR" sz="800" dirty="0">
                <a:latin typeface="Arial Narrow" panose="020B0606020202030204" pitchFamily="34" charset="0"/>
              </a:rPr>
              <a:t> </a:t>
            </a:r>
            <a:r>
              <a:rPr lang="fr-FR" sz="800" dirty="0" err="1">
                <a:latin typeface="Arial Narrow" panose="020B0606020202030204" pitchFamily="34" charset="0"/>
              </a:rPr>
              <a:t>be</a:t>
            </a:r>
            <a:r>
              <a:rPr lang="fr-FR" sz="800" dirty="0">
                <a:latin typeface="Arial Narrow" panose="020B0606020202030204" pitchFamily="34" charset="0"/>
              </a:rPr>
              <a:t> </a:t>
            </a:r>
            <a:r>
              <a:rPr lang="fr-FR" sz="800" dirty="0" err="1">
                <a:latin typeface="Arial Narrow" panose="020B0606020202030204" pitchFamily="34" charset="0"/>
              </a:rPr>
              <a:t>responsible</a:t>
            </a:r>
            <a:r>
              <a:rPr lang="fr-FR" sz="800" dirty="0">
                <a:latin typeface="Arial Narrow" panose="020B0606020202030204" pitchFamily="34" charset="0"/>
              </a:rPr>
              <a:t> for </a:t>
            </a:r>
            <a:r>
              <a:rPr lang="fr-FR" sz="800" dirty="0" err="1">
                <a:latin typeface="Arial Narrow" panose="020B0606020202030204" pitchFamily="34" charset="0"/>
              </a:rPr>
              <a:t>any</a:t>
            </a:r>
            <a:r>
              <a:rPr lang="fr-FR" sz="800" dirty="0">
                <a:latin typeface="Arial Narrow" panose="020B0606020202030204" pitchFamily="34" charset="0"/>
              </a:rPr>
              <a:t> use </a:t>
            </a:r>
            <a:r>
              <a:rPr lang="fr-FR" sz="800" dirty="0" err="1">
                <a:latin typeface="Arial Narrow" panose="020B0606020202030204" pitchFamily="34" charset="0"/>
              </a:rPr>
              <a:t>which</a:t>
            </a:r>
            <a:r>
              <a:rPr lang="fr-FR" sz="800" dirty="0">
                <a:latin typeface="Arial Narrow" panose="020B0606020202030204" pitchFamily="34" charset="0"/>
              </a:rPr>
              <a:t> </a:t>
            </a:r>
            <a:r>
              <a:rPr lang="fr-FR" sz="800" dirty="0" err="1">
                <a:latin typeface="Arial Narrow" panose="020B0606020202030204" pitchFamily="34" charset="0"/>
              </a:rPr>
              <a:t>may</a:t>
            </a:r>
            <a:r>
              <a:rPr lang="fr-FR" sz="800" dirty="0">
                <a:latin typeface="Arial Narrow" panose="020B0606020202030204" pitchFamily="34" charset="0"/>
              </a:rPr>
              <a:t> </a:t>
            </a:r>
            <a:r>
              <a:rPr lang="fr-FR" sz="800" dirty="0" err="1">
                <a:latin typeface="Arial Narrow" panose="020B0606020202030204" pitchFamily="34" charset="0"/>
              </a:rPr>
              <a:t>be</a:t>
            </a:r>
            <a:r>
              <a:rPr lang="fr-FR" sz="800" dirty="0">
                <a:latin typeface="Arial Narrow" panose="020B0606020202030204" pitchFamily="34" charset="0"/>
              </a:rPr>
              <a:t> made of the information </a:t>
            </a:r>
            <a:r>
              <a:rPr lang="fr-FR" sz="800" dirty="0" err="1">
                <a:latin typeface="Arial Narrow" panose="020B0606020202030204" pitchFamily="34" charset="0"/>
              </a:rPr>
              <a:t>contained</a:t>
            </a:r>
            <a:r>
              <a:rPr lang="fr-FR" sz="800" dirty="0">
                <a:latin typeface="Arial Narrow" panose="020B0606020202030204" pitchFamily="34" charset="0"/>
              </a:rPr>
              <a:t> </a:t>
            </a:r>
            <a:r>
              <a:rPr lang="fr-FR" sz="800" dirty="0" err="1">
                <a:latin typeface="Arial Narrow" panose="020B0606020202030204" pitchFamily="34" charset="0"/>
              </a:rPr>
              <a:t>therein</a:t>
            </a:r>
            <a:r>
              <a:rPr lang="fr-FR" sz="800" dirty="0">
                <a:latin typeface="Arial Narrow" panose="020B0606020202030204" pitchFamily="34" charset="0"/>
              </a:rPr>
              <a:t>.</a:t>
            </a:r>
          </a:p>
          <a:p>
            <a:pPr marL="0" indent="0">
              <a:buFont typeface="Wingdings" panose="05000000000000000000" pitchFamily="2" charset="2"/>
              <a:buNone/>
            </a:pPr>
            <a:r>
              <a:rPr lang="fr-FR" sz="800" b="1" dirty="0">
                <a:solidFill>
                  <a:srgbClr val="002060"/>
                </a:solidFill>
                <a:latin typeface="Arial Narrow" panose="020B0606020202030204" pitchFamily="34" charset="0"/>
              </a:rPr>
              <a:t>  </a:t>
            </a:r>
          </a:p>
        </p:txBody>
      </p:sp>
      <p:sp>
        <p:nvSpPr>
          <p:cNvPr id="2" name="ZoneTexte 1">
            <a:extLst>
              <a:ext uri="{FF2B5EF4-FFF2-40B4-BE49-F238E27FC236}">
                <a16:creationId xmlns:a16="http://schemas.microsoft.com/office/drawing/2014/main" xmlns="" id="{EF626B33-9B32-4C9A-ABB0-147D410F0DE9}"/>
              </a:ext>
            </a:extLst>
          </p:cNvPr>
          <p:cNvSpPr txBox="1"/>
          <p:nvPr userDrawn="1"/>
        </p:nvSpPr>
        <p:spPr>
          <a:xfrm>
            <a:off x="601664" y="975360"/>
            <a:ext cx="6408736" cy="923330"/>
          </a:xfrm>
          <a:prstGeom prst="rect">
            <a:avLst/>
          </a:prstGeom>
          <a:noFill/>
        </p:spPr>
        <p:txBody>
          <a:bodyPr wrap="square" rtlCol="0">
            <a:spAutoFit/>
          </a:bodyPr>
          <a:lstStyle/>
          <a:p>
            <a:pPr algn="ctr"/>
            <a:r>
              <a:rPr lang="fr-FR" dirty="0">
                <a:latin typeface="Times New Roman" panose="02020603050405020304" pitchFamily="18" charset="0"/>
                <a:cs typeface="Times New Roman" panose="02020603050405020304" pitchFamily="18" charset="0"/>
              </a:rPr>
              <a:t>All </a:t>
            </a:r>
            <a:r>
              <a:rPr lang="fr-FR" dirty="0" err="1">
                <a:latin typeface="Times New Roman" panose="02020603050405020304" pitchFamily="18" charset="0"/>
                <a:cs typeface="Times New Roman" panose="02020603050405020304" pitchFamily="18" charset="0"/>
              </a:rPr>
              <a:t>these</a:t>
            </a:r>
            <a:r>
              <a:rPr lang="fr-FR" dirty="0">
                <a:latin typeface="Times New Roman" panose="02020603050405020304" pitchFamily="18" charset="0"/>
                <a:cs typeface="Times New Roman" panose="02020603050405020304" pitchFamily="18" charset="0"/>
              </a:rPr>
              <a:t> productions can </a:t>
            </a:r>
            <a:r>
              <a:rPr lang="fr-FR" dirty="0" err="1">
                <a:latin typeface="Times New Roman" panose="02020603050405020304" pitchFamily="18" charset="0"/>
                <a:cs typeface="Times New Roman" panose="02020603050405020304" pitchFamily="18" charset="0"/>
              </a:rPr>
              <a:t>be</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uploaded</a:t>
            </a:r>
            <a:r>
              <a:rPr lang="fr-FR" dirty="0">
                <a:latin typeface="Times New Roman" panose="02020603050405020304" pitchFamily="18" charset="0"/>
                <a:cs typeface="Times New Roman" panose="02020603050405020304" pitchFamily="18" charset="0"/>
              </a:rPr>
              <a:t> </a:t>
            </a:r>
          </a:p>
          <a:p>
            <a:pPr algn="ctr"/>
            <a:r>
              <a:rPr lang="fr-FR" dirty="0">
                <a:latin typeface="Times New Roman" panose="02020603050405020304" pitchFamily="18" charset="0"/>
                <a:cs typeface="Times New Roman" panose="02020603050405020304" pitchFamily="18" charset="0"/>
              </a:rPr>
              <a:t>on the </a:t>
            </a:r>
            <a:r>
              <a:rPr lang="fr-FR" dirty="0" err="1">
                <a:latin typeface="Times New Roman" panose="02020603050405020304" pitchFamily="18" charset="0"/>
                <a:cs typeface="Times New Roman" panose="02020603050405020304" pitchFamily="18" charset="0"/>
              </a:rPr>
              <a:t>website</a:t>
            </a:r>
            <a:r>
              <a:rPr lang="fr-FR" dirty="0">
                <a:latin typeface="Times New Roman" panose="02020603050405020304" pitchFamily="18" charset="0"/>
                <a:cs typeface="Times New Roman" panose="02020603050405020304" pitchFamily="18" charset="0"/>
              </a:rPr>
              <a:t> of the </a:t>
            </a:r>
            <a:r>
              <a:rPr lang="fr-FR" dirty="0" err="1">
                <a:latin typeface="Times New Roman" panose="02020603050405020304" pitchFamily="18" charset="0"/>
                <a:cs typeface="Times New Roman" panose="02020603050405020304" pitchFamily="18" charset="0"/>
              </a:rPr>
              <a:t>project</a:t>
            </a:r>
            <a:r>
              <a:rPr lang="fr-FR" dirty="0">
                <a:latin typeface="Times New Roman" panose="02020603050405020304" pitchFamily="18" charset="0"/>
                <a:cs typeface="Times New Roman" panose="02020603050405020304" pitchFamily="18" charset="0"/>
              </a:rPr>
              <a:t> : </a:t>
            </a:r>
          </a:p>
          <a:p>
            <a:pPr algn="ctr"/>
            <a:r>
              <a:rPr lang="fr-FR" u="sng" dirty="0">
                <a:solidFill>
                  <a:srgbClr val="00B0F0"/>
                </a:solidFill>
                <a:latin typeface="Times New Roman" panose="02020603050405020304" pitchFamily="18" charset="0"/>
                <a:cs typeface="Times New Roman" panose="02020603050405020304" pitchFamily="18" charset="0"/>
              </a:rPr>
              <a:t>www.mathensjeu.eklablog.com</a:t>
            </a:r>
            <a:r>
              <a:rPr lang="fr-FR"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23210961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356394"/>
            <a:ext cx="1768088" cy="10349806"/>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16878" y="-1225"/>
            <a:ext cx="1461261" cy="10685638"/>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13395" cy="1069181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607748" y="973005"/>
            <a:ext cx="5525710" cy="1996943"/>
          </a:xfrm>
          <a:prstGeom prst="rect">
            <a:avLst/>
          </a:prstGeom>
        </p:spPr>
        <p:txBody>
          <a:bodyPr vert="horz" lIns="91440" tIns="45720" rIns="91440" bIns="45720" rtlCol="0" anchor="ctr" anchorCtr="1">
            <a:normAutofit/>
          </a:bodyPr>
          <a:lstStyle/>
          <a:p>
            <a:r>
              <a:rPr lang="fr-FR" dirty="0" err="1"/>
              <a:t>title</a:t>
            </a:r>
            <a:endParaRPr lang="en-US" dirty="0"/>
          </a:p>
        </p:txBody>
      </p:sp>
      <p:sp>
        <p:nvSpPr>
          <p:cNvPr id="3" name="Text Placeholder 2"/>
          <p:cNvSpPr>
            <a:spLocks noGrp="1"/>
          </p:cNvSpPr>
          <p:nvPr>
            <p:ph type="body" idx="1"/>
          </p:nvPr>
        </p:nvSpPr>
        <p:spPr>
          <a:xfrm>
            <a:off x="1605446" y="3326342"/>
            <a:ext cx="5528012" cy="6058694"/>
          </a:xfrm>
          <a:prstGeom prst="rect">
            <a:avLst/>
          </a:prstGeom>
        </p:spPr>
        <p:txBody>
          <a:bodyPr vert="horz" lIns="91440" tIns="45720" rIns="91440" bIns="45720" rtlCol="0">
            <a:norm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Date Placeholder 3"/>
          <p:cNvSpPr>
            <a:spLocks noGrp="1"/>
          </p:cNvSpPr>
          <p:nvPr>
            <p:ph type="dt" sz="half" idx="2"/>
          </p:nvPr>
        </p:nvSpPr>
        <p:spPr>
          <a:xfrm>
            <a:off x="6424739" y="9557522"/>
            <a:ext cx="710755" cy="577458"/>
          </a:xfrm>
          <a:prstGeom prst="rect">
            <a:avLst/>
          </a:prstGeom>
        </p:spPr>
        <p:txBody>
          <a:bodyPr vert="horz" lIns="91440" tIns="45720" rIns="91440" bIns="45720" rtlCol="0" anchor="ctr"/>
          <a:lstStyle>
            <a:lvl1pPr algn="r">
              <a:defRPr sz="558">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1605447" y="9565896"/>
            <a:ext cx="4724796" cy="569240"/>
          </a:xfrm>
          <a:prstGeom prst="rect">
            <a:avLst/>
          </a:prstGeom>
        </p:spPr>
        <p:txBody>
          <a:bodyPr vert="horz" lIns="91440" tIns="45720" rIns="91440" bIns="45720" rtlCol="0" anchor="ctr"/>
          <a:lstStyle>
            <a:lvl1pPr algn="l">
              <a:defRPr sz="558">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329752" y="1228175"/>
            <a:ext cx="483496" cy="569240"/>
          </a:xfrm>
          <a:prstGeom prst="rect">
            <a:avLst/>
          </a:prstGeom>
        </p:spPr>
        <p:txBody>
          <a:bodyPr vert="horz" lIns="91440" tIns="45720" rIns="91440" bIns="45720" rtlCol="0" anchor="ctr"/>
          <a:lstStyle>
            <a:lvl1pPr algn="r">
              <a:defRPr sz="2000">
                <a:solidFill>
                  <a:srgbClr val="002060"/>
                </a:solidFill>
                <a:latin typeface="KG Wake Me Up" panose="02000000000000000000" pitchFamily="2" charset="0"/>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69860639"/>
      </p:ext>
    </p:extLst>
  </p:cSld>
  <p:clrMap bg1="lt1" tx1="dk1" bg2="lt2" tx2="dk2" accent1="accent1" accent2="accent2" accent3="accent3" accent4="accent4" accent5="accent5" accent6="accent6" hlink="hlink" folHlink="folHlink"/>
  <p:sldLayoutIdLst>
    <p:sldLayoutId id="2147483906" r:id="rId1"/>
    <p:sldLayoutId id="2147483907" r:id="rId2"/>
    <p:sldLayoutId id="2147483908" r:id="rId3"/>
    <p:sldLayoutId id="2147483889" r:id="rId4"/>
    <p:sldLayoutId id="2147483909" r:id="rId5"/>
  </p:sldLayoutIdLst>
  <p:timing>
    <p:tnLst>
      <p:par>
        <p:cTn id="1" dur="indefinite" restart="never" nodeType="tmRoot"/>
      </p:par>
    </p:tnLst>
  </p:timing>
  <p:hf hdr="0" ftr="0" dt="0"/>
  <p:txStyles>
    <p:titleStyle>
      <a:lvl1pPr algn="l" defTabSz="283510" rtl="0" eaLnBrk="1" latinLnBrk="0" hangingPunct="1">
        <a:spcBef>
          <a:spcPct val="0"/>
        </a:spcBef>
        <a:buNone/>
        <a:defRPr sz="2232" kern="1200">
          <a:solidFill>
            <a:srgbClr val="002060"/>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2632" indent="-212632" algn="l" defTabSz="283510" rtl="0" eaLnBrk="1" latinLnBrk="0" hangingPunct="1">
        <a:spcBef>
          <a:spcPts val="620"/>
        </a:spcBef>
        <a:spcAft>
          <a:spcPts val="0"/>
        </a:spcAft>
        <a:buClr>
          <a:schemeClr val="accent1"/>
        </a:buClr>
        <a:buFont typeface="Wingdings 3" charset="2"/>
        <a:buChar char=""/>
        <a:defRPr sz="1100" b="0" u="none"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1pPr>
      <a:lvl2pPr marL="460703" indent="-177194" algn="l" defTabSz="283510" rtl="0" eaLnBrk="1" latinLnBrk="0" hangingPunct="1">
        <a:spcBef>
          <a:spcPts val="620"/>
        </a:spcBef>
        <a:spcAft>
          <a:spcPts val="0"/>
        </a:spcAft>
        <a:buClr>
          <a:schemeClr val="accent1"/>
        </a:buClr>
        <a:buFont typeface="Times New Roman" panose="02020603050405020304" pitchFamily="18" charset="0"/>
        <a:buChar char="►"/>
        <a:defRPr sz="1000" b="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2pPr>
      <a:lvl3pPr marL="708774" indent="-141755" algn="l" defTabSz="283510" rtl="0" eaLnBrk="1" latinLnBrk="0" hangingPunct="1">
        <a:spcBef>
          <a:spcPts val="620"/>
        </a:spcBef>
        <a:spcAft>
          <a:spcPts val="0"/>
        </a:spcAft>
        <a:buClr>
          <a:schemeClr val="accent1"/>
        </a:buClr>
        <a:buFont typeface="Times New Roman" panose="02020603050405020304" pitchFamily="18" charset="0"/>
        <a:buChar char="▬"/>
        <a:defRPr sz="900" i="1"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3pPr>
      <a:lvl4pPr marL="992284" indent="-141755" algn="l" defTabSz="283510" rtl="0" eaLnBrk="1" latinLnBrk="0" hangingPunct="1">
        <a:spcBef>
          <a:spcPts val="620"/>
        </a:spcBef>
        <a:spcAft>
          <a:spcPts val="0"/>
        </a:spcAft>
        <a:buClr>
          <a:schemeClr val="accent1"/>
        </a:buClr>
        <a:buFont typeface="Times New Roman" panose="02020603050405020304" pitchFamily="18" charset="0"/>
        <a:buChar char="■"/>
        <a:defRPr sz="9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4pPr>
      <a:lvl5pPr marL="1305489" indent="-171450" algn="l" defTabSz="283510" rtl="0" eaLnBrk="1" latinLnBrk="0" hangingPunct="1">
        <a:spcBef>
          <a:spcPts val="620"/>
        </a:spcBef>
        <a:spcAft>
          <a:spcPts val="0"/>
        </a:spcAft>
        <a:buClr>
          <a:schemeClr val="accent1"/>
        </a:buClr>
        <a:buFont typeface="Times New Roman" panose="02020603050405020304" pitchFamily="18" charset="0"/>
        <a:buChar char="●"/>
        <a:defRPr sz="9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5pPr>
      <a:lvl6pPr marL="155930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6pPr>
      <a:lvl7pPr marL="184281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7pPr>
      <a:lvl8pPr marL="212632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8pPr>
      <a:lvl9pPr marL="240983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9pPr>
    </p:bodyStyle>
    <p:otherStyle>
      <a:defPPr>
        <a:defRPr lang="en-US"/>
      </a:defPPr>
      <a:lvl1pPr marL="0" algn="l" defTabSz="283510" rtl="0" eaLnBrk="1" latinLnBrk="0" hangingPunct="1">
        <a:defRPr sz="1116" kern="1200">
          <a:solidFill>
            <a:schemeClr val="tx1"/>
          </a:solidFill>
          <a:latin typeface="+mn-lt"/>
          <a:ea typeface="+mn-ea"/>
          <a:cs typeface="+mn-cs"/>
        </a:defRPr>
      </a:lvl1pPr>
      <a:lvl2pPr marL="283510" algn="l" defTabSz="283510" rtl="0" eaLnBrk="1" latinLnBrk="0" hangingPunct="1">
        <a:defRPr sz="1116" kern="1200">
          <a:solidFill>
            <a:schemeClr val="tx1"/>
          </a:solidFill>
          <a:latin typeface="+mn-lt"/>
          <a:ea typeface="+mn-ea"/>
          <a:cs typeface="+mn-cs"/>
        </a:defRPr>
      </a:lvl2pPr>
      <a:lvl3pPr marL="567019" algn="l" defTabSz="283510" rtl="0" eaLnBrk="1" latinLnBrk="0" hangingPunct="1">
        <a:defRPr sz="1116" kern="1200">
          <a:solidFill>
            <a:schemeClr val="tx1"/>
          </a:solidFill>
          <a:latin typeface="+mn-lt"/>
          <a:ea typeface="+mn-ea"/>
          <a:cs typeface="+mn-cs"/>
        </a:defRPr>
      </a:lvl3pPr>
      <a:lvl4pPr marL="850529" algn="l" defTabSz="283510" rtl="0" eaLnBrk="1" latinLnBrk="0" hangingPunct="1">
        <a:defRPr sz="1116" kern="1200">
          <a:solidFill>
            <a:schemeClr val="tx1"/>
          </a:solidFill>
          <a:latin typeface="+mn-lt"/>
          <a:ea typeface="+mn-ea"/>
          <a:cs typeface="+mn-cs"/>
        </a:defRPr>
      </a:lvl4pPr>
      <a:lvl5pPr marL="1134039" algn="l" defTabSz="283510" rtl="0" eaLnBrk="1" latinLnBrk="0" hangingPunct="1">
        <a:defRPr sz="1116" kern="1200">
          <a:solidFill>
            <a:schemeClr val="tx1"/>
          </a:solidFill>
          <a:latin typeface="+mn-lt"/>
          <a:ea typeface="+mn-ea"/>
          <a:cs typeface="+mn-cs"/>
        </a:defRPr>
      </a:lvl5pPr>
      <a:lvl6pPr marL="1417549" algn="l" defTabSz="283510" rtl="0" eaLnBrk="1" latinLnBrk="0" hangingPunct="1">
        <a:defRPr sz="1116" kern="1200">
          <a:solidFill>
            <a:schemeClr val="tx1"/>
          </a:solidFill>
          <a:latin typeface="+mn-lt"/>
          <a:ea typeface="+mn-ea"/>
          <a:cs typeface="+mn-cs"/>
        </a:defRPr>
      </a:lvl6pPr>
      <a:lvl7pPr marL="1701058" algn="l" defTabSz="283510" rtl="0" eaLnBrk="1" latinLnBrk="0" hangingPunct="1">
        <a:defRPr sz="1116" kern="1200">
          <a:solidFill>
            <a:schemeClr val="tx1"/>
          </a:solidFill>
          <a:latin typeface="+mn-lt"/>
          <a:ea typeface="+mn-ea"/>
          <a:cs typeface="+mn-cs"/>
        </a:defRPr>
      </a:lvl7pPr>
      <a:lvl8pPr marL="1984568" algn="l" defTabSz="283510" rtl="0" eaLnBrk="1" latinLnBrk="0" hangingPunct="1">
        <a:defRPr sz="1116" kern="1200">
          <a:solidFill>
            <a:schemeClr val="tx1"/>
          </a:solidFill>
          <a:latin typeface="+mn-lt"/>
          <a:ea typeface="+mn-ea"/>
          <a:cs typeface="+mn-cs"/>
        </a:defRPr>
      </a:lvl8pPr>
      <a:lvl9pPr marL="2268078" algn="l" defTabSz="283510" rtl="0" eaLnBrk="1" latinLnBrk="0" hangingPunct="1">
        <a:defRPr sz="1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sl-SI" dirty="0" smtClean="0"/>
              <a:t>Kdo je lastnik te hiše?</a:t>
            </a:r>
            <a:endParaRPr lang="en-US" dirty="0"/>
          </a:p>
        </p:txBody>
      </p:sp>
      <p:sp>
        <p:nvSpPr>
          <p:cNvPr id="3" name="Espace réservé du texte 2"/>
          <p:cNvSpPr>
            <a:spLocks noGrp="1"/>
          </p:cNvSpPr>
          <p:nvPr>
            <p:ph type="body" sz="quarter" idx="13"/>
          </p:nvPr>
        </p:nvSpPr>
        <p:spPr/>
        <p:txBody>
          <a:bodyPr>
            <a:normAutofit/>
          </a:bodyPr>
          <a:lstStyle/>
          <a:p>
            <a:r>
              <a:rPr lang="sl-SI" sz="1400" dirty="0"/>
              <a:t>3</a:t>
            </a:r>
            <a:endParaRPr lang="en-US" sz="1400" dirty="0"/>
          </a:p>
        </p:txBody>
      </p:sp>
      <p:sp>
        <p:nvSpPr>
          <p:cNvPr id="4" name="Espace réservé du texte 3"/>
          <p:cNvSpPr>
            <a:spLocks noGrp="1"/>
          </p:cNvSpPr>
          <p:nvPr>
            <p:ph type="body" sz="quarter" idx="15"/>
          </p:nvPr>
        </p:nvSpPr>
        <p:spPr/>
        <p:txBody>
          <a:bodyPr>
            <a:normAutofit fontScale="92500" lnSpcReduction="20000"/>
          </a:bodyPr>
          <a:lstStyle/>
          <a:p>
            <a:pPr marL="0" indent="0">
              <a:buNone/>
            </a:pPr>
            <a:r>
              <a:rPr lang="sl-SI" dirty="0"/>
              <a:t>Učenci</a:t>
            </a:r>
            <a:r>
              <a:rPr lang="sl-SI" dirty="0" smtClean="0"/>
              <a:t>:</a:t>
            </a:r>
          </a:p>
          <a:p>
            <a:pPr>
              <a:spcBef>
                <a:spcPts val="0"/>
              </a:spcBef>
            </a:pPr>
            <a:r>
              <a:rPr lang="sl-SI" dirty="0" smtClean="0"/>
              <a:t>Poznajo </a:t>
            </a:r>
            <a:r>
              <a:rPr lang="sl-SI" dirty="0"/>
              <a:t>osnovne </a:t>
            </a:r>
            <a:r>
              <a:rPr lang="sl-SI" dirty="0" smtClean="0"/>
              <a:t>standardne </a:t>
            </a:r>
            <a:r>
              <a:rPr lang="sl-SI" dirty="0"/>
              <a:t>merske enote za merjenje dolžine.</a:t>
            </a:r>
          </a:p>
          <a:p>
            <a:pPr>
              <a:spcBef>
                <a:spcPts val="0"/>
              </a:spcBef>
            </a:pPr>
            <a:r>
              <a:rPr lang="sl-SI" dirty="0"/>
              <a:t>Ocenijo, primerjajo, merijo ter zapišejo dolžine z merskim številom in enoto,</a:t>
            </a:r>
          </a:p>
          <a:p>
            <a:pPr>
              <a:spcBef>
                <a:spcPts val="0"/>
              </a:spcBef>
            </a:pPr>
            <a:r>
              <a:rPr lang="sl-SI" dirty="0"/>
              <a:t>Poznajo velikostne odnose med dolžinskimi enotami m, dm, cm.</a:t>
            </a:r>
          </a:p>
          <a:p>
            <a:pPr>
              <a:spcBef>
                <a:spcPts val="0"/>
              </a:spcBef>
            </a:pPr>
            <a:r>
              <a:rPr lang="sl-SI" dirty="0"/>
              <a:t>Merijo med standardnimi in nestandardnimi enotami.</a:t>
            </a:r>
          </a:p>
          <a:p>
            <a:pPr>
              <a:spcBef>
                <a:spcPts val="0"/>
              </a:spcBef>
            </a:pPr>
            <a:r>
              <a:rPr lang="sl-SI" dirty="0"/>
              <a:t>Urejajo dane dolžinske količine po velikosti.</a:t>
            </a:r>
          </a:p>
          <a:p>
            <a:endParaRPr lang="en-US" dirty="0"/>
          </a:p>
        </p:txBody>
      </p:sp>
      <p:sp>
        <p:nvSpPr>
          <p:cNvPr id="5" name="Espace réservé du texte 4"/>
          <p:cNvSpPr>
            <a:spLocks noGrp="1"/>
          </p:cNvSpPr>
          <p:nvPr>
            <p:ph type="body" sz="quarter" idx="16"/>
          </p:nvPr>
        </p:nvSpPr>
        <p:spPr/>
        <p:txBody>
          <a:bodyPr/>
          <a:lstStyle/>
          <a:p>
            <a:r>
              <a:rPr lang="sl-SI" dirty="0" smtClean="0"/>
              <a:t>45 min</a:t>
            </a:r>
            <a:endParaRPr lang="en-US" dirty="0"/>
          </a:p>
        </p:txBody>
      </p:sp>
      <p:sp>
        <p:nvSpPr>
          <p:cNvPr id="6" name="Espace réservé du texte 5"/>
          <p:cNvSpPr>
            <a:spLocks noGrp="1"/>
          </p:cNvSpPr>
          <p:nvPr>
            <p:ph type="body" sz="quarter" idx="17"/>
          </p:nvPr>
        </p:nvSpPr>
        <p:spPr/>
        <p:txBody>
          <a:bodyPr/>
          <a:lstStyle/>
          <a:p>
            <a:r>
              <a:rPr lang="sl-SI" dirty="0" smtClean="0"/>
              <a:t>MAJDA HORVAT, </a:t>
            </a:r>
            <a:r>
              <a:rPr lang="sl-SI" dirty="0"/>
              <a:t>OŠ VIČ, LJUBLJANA, SLOVENIJA, </a:t>
            </a:r>
            <a:r>
              <a:rPr lang="sl-SI" dirty="0" smtClean="0"/>
              <a:t>majda.horvat@osvic.si</a:t>
            </a:r>
            <a:endParaRPr lang="en-US" dirty="0"/>
          </a:p>
        </p:txBody>
      </p:sp>
      <p:sp>
        <p:nvSpPr>
          <p:cNvPr id="7" name="Espace réservé du texte 6"/>
          <p:cNvSpPr>
            <a:spLocks noGrp="1"/>
          </p:cNvSpPr>
          <p:nvPr>
            <p:ph type="body" sz="quarter" idx="18"/>
          </p:nvPr>
        </p:nvSpPr>
        <p:spPr/>
        <p:txBody>
          <a:bodyPr>
            <a:normAutofit/>
          </a:bodyPr>
          <a:lstStyle/>
          <a:p>
            <a:pPr marL="0" indent="0">
              <a:spcBef>
                <a:spcPts val="0"/>
              </a:spcBef>
              <a:buNone/>
            </a:pPr>
            <a:r>
              <a:rPr lang="sl-SI" dirty="0"/>
              <a:t>Beli listi A4, svinčnik, </a:t>
            </a:r>
            <a:r>
              <a:rPr lang="sl-SI" dirty="0" smtClean="0"/>
              <a:t>2x merilni </a:t>
            </a:r>
            <a:r>
              <a:rPr lang="sl-SI" dirty="0"/>
              <a:t>trak.</a:t>
            </a:r>
          </a:p>
          <a:p>
            <a:pPr marL="0" lvl="0" indent="0">
              <a:spcBef>
                <a:spcPts val="0"/>
              </a:spcBef>
              <a:buNone/>
            </a:pPr>
            <a:r>
              <a:rPr lang="sl-SI" dirty="0" smtClean="0"/>
              <a:t>Ptt z navodili </a:t>
            </a:r>
            <a:r>
              <a:rPr lang="sl-SI" dirty="0"/>
              <a:t>za </a:t>
            </a:r>
            <a:r>
              <a:rPr lang="sl-SI" dirty="0" smtClean="0"/>
              <a:t>igro.</a:t>
            </a:r>
          </a:p>
          <a:p>
            <a:pPr marL="0" lvl="0" indent="0">
              <a:spcBef>
                <a:spcPts val="0"/>
              </a:spcBef>
              <a:buNone/>
            </a:pPr>
            <a:r>
              <a:rPr lang="sl-SI" dirty="0" smtClean="0"/>
              <a:t>Igra: igralno polje</a:t>
            </a:r>
            <a:r>
              <a:rPr lang="sl-SI" dirty="0"/>
              <a:t>,</a:t>
            </a:r>
            <a:r>
              <a:rPr lang="sl-SI" dirty="0" smtClean="0"/>
              <a:t> igralna kocka, lesene letvice, 2x  vrečka.</a:t>
            </a:r>
          </a:p>
        </p:txBody>
      </p:sp>
      <p:sp>
        <p:nvSpPr>
          <p:cNvPr id="8" name="Espace réservé du texte 7"/>
          <p:cNvSpPr>
            <a:spLocks noGrp="1"/>
          </p:cNvSpPr>
          <p:nvPr>
            <p:ph type="body" sz="quarter" idx="21"/>
          </p:nvPr>
        </p:nvSpPr>
        <p:spPr/>
        <p:txBody>
          <a:bodyPr>
            <a:normAutofit/>
          </a:bodyPr>
          <a:lstStyle/>
          <a:p>
            <a:pPr marL="0" indent="0">
              <a:buNone/>
            </a:pPr>
            <a:r>
              <a:rPr lang="sl-SI" b="1" dirty="0" smtClean="0"/>
              <a:t>1. UVODNI DEL: </a:t>
            </a:r>
            <a:endParaRPr lang="sl-SI" dirty="0" smtClean="0"/>
          </a:p>
          <a:p>
            <a:pPr marL="0" indent="0">
              <a:buNone/>
            </a:pPr>
            <a:r>
              <a:rPr lang="sl-SI" dirty="0" smtClean="0"/>
              <a:t>Motivacija:</a:t>
            </a:r>
          </a:p>
          <a:p>
            <a:pPr marL="0" indent="0">
              <a:buNone/>
            </a:pPr>
            <a:r>
              <a:rPr lang="sl-SI" dirty="0" smtClean="0"/>
              <a:t>Polovica učencev na list papirja obrišejo svojo dlan in prste ter ocenijo dolžine prstov in dlani v centimetrih. Ocene zapišejo na list. Nato z merilnim trakom izmerijo vse dolžine in izračunajo razliko med oceno in meritvijo.</a:t>
            </a:r>
          </a:p>
          <a:p>
            <a:pPr marL="0" indent="0">
              <a:buNone/>
            </a:pPr>
            <a:r>
              <a:rPr lang="sl-SI" dirty="0" smtClean="0"/>
              <a:t>Pri igri tekmujejo 4 učenci  in sicer par proti paru.</a:t>
            </a:r>
          </a:p>
          <a:p>
            <a:pPr marL="0" indent="0">
              <a:buNone/>
            </a:pPr>
            <a:r>
              <a:rPr lang="sl-SI" dirty="0"/>
              <a:t>Najprej si ogledamo ptt prezentacijo z navodili za igro </a:t>
            </a:r>
            <a:r>
              <a:rPr lang="sl-SI" dirty="0" smtClean="0"/>
              <a:t>za vse stopnje. </a:t>
            </a:r>
          </a:p>
          <a:p>
            <a:pPr marL="0" indent="0">
              <a:buNone/>
            </a:pPr>
            <a:r>
              <a:rPr lang="sl-SI" dirty="0" smtClean="0"/>
              <a:t>Pred začetkom igre učenci ocenijo dolžine lesenih letvic in opravijo meritev dolžin lesenih letvic ter izračunajo razliko med oceno in meritvijo. </a:t>
            </a:r>
          </a:p>
          <a:p>
            <a:pPr marL="0" indent="0">
              <a:buNone/>
            </a:pPr>
            <a:r>
              <a:rPr lang="sl-SI" b="1" dirty="0" smtClean="0"/>
              <a:t>2. IGRANJE DIDAKTIČNE IGRE: </a:t>
            </a:r>
            <a:endParaRPr lang="sl-SI" dirty="0"/>
          </a:p>
          <a:p>
            <a:pPr marL="0" indent="0">
              <a:buNone/>
            </a:pPr>
            <a:r>
              <a:rPr lang="sl-SI" dirty="0" smtClean="0">
                <a:solidFill>
                  <a:srgbClr val="FF0000"/>
                </a:solidFill>
              </a:rPr>
              <a:t>1. Stopnja</a:t>
            </a:r>
          </a:p>
          <a:p>
            <a:pPr marL="0" indent="0">
              <a:buNone/>
            </a:pPr>
            <a:r>
              <a:rPr lang="sl-SI" dirty="0" smtClean="0"/>
              <a:t>Ta stopnja se igra z igralno kocko in s poljem tlorisa hiše z milimetersko mrežo. Igralci imajo letvice razvrščene v skupine enakih  dolžin. Igra je uvajanje v naslednje težje stopnje</a:t>
            </a:r>
            <a:r>
              <a:rPr lang="sl-SI" dirty="0"/>
              <a:t>.</a:t>
            </a:r>
            <a:endParaRPr lang="sl-SI" dirty="0" smtClean="0"/>
          </a:p>
          <a:p>
            <a:pPr marL="0" indent="0">
              <a:buNone/>
            </a:pPr>
            <a:r>
              <a:rPr lang="sl-SI" dirty="0" smtClean="0"/>
              <a:t>Slike...</a:t>
            </a:r>
            <a:endParaRPr lang="sl-SI" dirty="0"/>
          </a:p>
          <a:p>
            <a:pPr marL="0" indent="0">
              <a:buNone/>
            </a:pPr>
            <a:endParaRPr lang="sl-SI" dirty="0" smtClean="0"/>
          </a:p>
          <a:p>
            <a:pPr marL="0" indent="0">
              <a:buNone/>
            </a:pPr>
            <a:r>
              <a:rPr lang="sl-SI" dirty="0" smtClean="0"/>
              <a:t>ANALIZA </a:t>
            </a:r>
            <a:r>
              <a:rPr lang="sl-SI" dirty="0"/>
              <a:t>DIDAKTIČNE </a:t>
            </a:r>
            <a:r>
              <a:rPr lang="sl-SI" dirty="0" smtClean="0"/>
              <a:t>IGRE po 1.stopnji (analiza se izvaja enako za vsako stopnjo).</a:t>
            </a:r>
          </a:p>
          <a:p>
            <a:pPr marL="0" indent="0">
              <a:buNone/>
            </a:pPr>
            <a:r>
              <a:rPr lang="sl-SI" dirty="0" smtClean="0">
                <a:solidFill>
                  <a:srgbClr val="FF0000"/>
                </a:solidFill>
              </a:rPr>
              <a:t>Ko učenca sestavita po vsaki stopnji igre letvice v vrsto, najprej ocenita skupno dolžino in jo zapišeta, šele nato izmerita dolžino z merilnim trakom ter izračunata razliko med oceno in meritvijo.</a:t>
            </a:r>
          </a:p>
          <a:p>
            <a:pPr marL="0" indent="0">
              <a:buNone/>
            </a:pPr>
            <a:r>
              <a:rPr lang="sl-SI" dirty="0" smtClean="0">
                <a:solidFill>
                  <a:srgbClr val="FF0000"/>
                </a:solidFill>
              </a:rPr>
              <a:t>Zmagovalec oz. lastnik hiše postane igralec, čigar letvice (npr. rumene letvice) postavljene v isto vrsto so daljše od soigralčevih (npr. rjavih) prav tako postavljenih v isto vrsto.</a:t>
            </a:r>
          </a:p>
          <a:p>
            <a:pPr marL="0" indent="0">
              <a:buNone/>
            </a:pPr>
            <a:endParaRPr lang="sl-SI" dirty="0" smtClean="0">
              <a:solidFill>
                <a:srgbClr val="FF0000"/>
              </a:solidFill>
            </a:endParaRPr>
          </a:p>
          <a:p>
            <a:pPr marL="0" indent="0">
              <a:buNone/>
            </a:pPr>
            <a:r>
              <a:rPr lang="sl-SI" dirty="0" smtClean="0">
                <a:solidFill>
                  <a:srgbClr val="FF0000"/>
                </a:solidFill>
              </a:rPr>
              <a:t>2. stopnja:</a:t>
            </a:r>
          </a:p>
          <a:p>
            <a:pPr marL="0" indent="0">
              <a:buNone/>
            </a:pPr>
            <a:r>
              <a:rPr lang="sl-SI" dirty="0"/>
              <a:t>Ta stopnja se igra z igralno kocko in z igralnim poljem načrta hiše brez </a:t>
            </a:r>
            <a:r>
              <a:rPr lang="sl-SI" dirty="0" err="1"/>
              <a:t>milimeterske</a:t>
            </a:r>
            <a:r>
              <a:rPr lang="sl-SI" dirty="0"/>
              <a:t> mreže. Letvice so pomešane med seboj. Igralec mora paziti, ker tokrat niso odprtine za okna dokončno </a:t>
            </a:r>
            <a:r>
              <a:rPr lang="sl-SI" dirty="0" smtClean="0"/>
              <a:t>določene, </a:t>
            </a:r>
            <a:r>
              <a:rPr lang="sl-SI" dirty="0"/>
              <a:t>vendar pa mora za vsak prostor ostati odprtina, ki bo primerna za okno</a:t>
            </a:r>
            <a:r>
              <a:rPr lang="sl-SI" dirty="0" smtClean="0"/>
              <a:t>.</a:t>
            </a:r>
          </a:p>
          <a:p>
            <a:pPr marL="0" indent="0">
              <a:buNone/>
            </a:pPr>
            <a:r>
              <a:rPr lang="sl-SI" dirty="0" smtClean="0"/>
              <a:t>Slike...</a:t>
            </a:r>
          </a:p>
          <a:p>
            <a:pPr marL="0" indent="0">
              <a:buNone/>
            </a:pPr>
            <a:endParaRPr lang="sl-SI" dirty="0" smtClean="0"/>
          </a:p>
          <a:p>
            <a:pPr marL="0" indent="0">
              <a:buNone/>
            </a:pPr>
            <a:r>
              <a:rPr lang="sl-SI" dirty="0" smtClean="0"/>
              <a:t>Sledi ANALIZA </a:t>
            </a:r>
            <a:r>
              <a:rPr lang="sl-SI" dirty="0"/>
              <a:t>DIDAKTIČNE IGRE </a:t>
            </a:r>
            <a:r>
              <a:rPr lang="sl-SI" dirty="0" smtClean="0"/>
              <a:t>po 2. stopnji</a:t>
            </a:r>
            <a:endParaRPr lang="sl-SI" dirty="0"/>
          </a:p>
          <a:p>
            <a:pPr marL="0" indent="0">
              <a:buNone/>
            </a:pPr>
            <a:endParaRPr lang="sl-SI" dirty="0"/>
          </a:p>
          <a:p>
            <a:pPr marL="0" indent="0">
              <a:buNone/>
            </a:pPr>
            <a:endParaRPr lang="sl-SI" dirty="0" smtClean="0"/>
          </a:p>
          <a:p>
            <a:pPr marL="0" indent="0">
              <a:buNone/>
            </a:pPr>
            <a:endParaRPr lang="sl-SI" dirty="0" smtClean="0"/>
          </a:p>
          <a:p>
            <a:pPr marL="0" indent="0">
              <a:buNone/>
            </a:pPr>
            <a:endParaRPr lang="sl-SI" dirty="0" smtClean="0"/>
          </a:p>
          <a:p>
            <a:pPr marL="0" indent="0">
              <a:buNone/>
            </a:pPr>
            <a:endParaRPr lang="sl-SI" dirty="0" smtClean="0"/>
          </a:p>
        </p:txBody>
      </p:sp>
      <p:sp>
        <p:nvSpPr>
          <p:cNvPr id="9" name="Espace réservé du texte 8"/>
          <p:cNvSpPr>
            <a:spLocks noGrp="1"/>
          </p:cNvSpPr>
          <p:nvPr>
            <p:ph type="body" sz="quarter" idx="22"/>
          </p:nvPr>
        </p:nvSpPr>
        <p:spPr/>
        <p:txBody>
          <a:bodyPr/>
          <a:lstStyle/>
          <a:p>
            <a:r>
              <a:rPr lang="sl-SI" dirty="0" smtClean="0"/>
              <a:t>MERJENJE</a:t>
            </a:r>
            <a:endParaRPr lang="en-US" dirty="0"/>
          </a:p>
        </p:txBody>
      </p:sp>
      <p:sp>
        <p:nvSpPr>
          <p:cNvPr id="10" name="Espace réservé du numéro de diapositive 9"/>
          <p:cNvSpPr>
            <a:spLocks noGrp="1"/>
          </p:cNvSpPr>
          <p:nvPr>
            <p:ph type="sldNum" sz="quarter" idx="4"/>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23594227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21"/>
          </p:nvPr>
        </p:nvSpPr>
        <p:spPr/>
        <p:txBody>
          <a:bodyPr/>
          <a:lstStyle/>
          <a:p>
            <a:pPr marL="0" indent="0">
              <a:buNone/>
            </a:pPr>
            <a:endParaRPr lang="sl-SI" dirty="0">
              <a:solidFill>
                <a:srgbClr val="FF0000"/>
              </a:solidFill>
            </a:endParaRPr>
          </a:p>
          <a:p>
            <a:pPr marL="0" indent="0">
              <a:buNone/>
            </a:pPr>
            <a:r>
              <a:rPr lang="sl-SI" dirty="0">
                <a:solidFill>
                  <a:srgbClr val="FF0000"/>
                </a:solidFill>
              </a:rPr>
              <a:t>3</a:t>
            </a:r>
            <a:r>
              <a:rPr lang="sl-SI" dirty="0" smtClean="0">
                <a:solidFill>
                  <a:srgbClr val="FF0000"/>
                </a:solidFill>
              </a:rPr>
              <a:t>. </a:t>
            </a:r>
            <a:r>
              <a:rPr lang="sl-SI" dirty="0">
                <a:solidFill>
                  <a:srgbClr val="FF0000"/>
                </a:solidFill>
              </a:rPr>
              <a:t>Stopnja</a:t>
            </a:r>
          </a:p>
          <a:p>
            <a:pPr marL="0" indent="0">
              <a:buNone/>
            </a:pPr>
            <a:r>
              <a:rPr lang="sl-SI" dirty="0" smtClean="0"/>
              <a:t>Ta </a:t>
            </a:r>
            <a:r>
              <a:rPr lang="sl-SI" dirty="0"/>
              <a:t>stopnja </a:t>
            </a:r>
            <a:r>
              <a:rPr lang="sl-SI" dirty="0" smtClean="0"/>
              <a:t>se </a:t>
            </a:r>
            <a:r>
              <a:rPr lang="sl-SI" dirty="0"/>
              <a:t>igra z igralno kocko in z igralnim poljem načrta hiše brez milimeterske mreže. Letvice so pomešane med </a:t>
            </a:r>
            <a:r>
              <a:rPr lang="sl-SI" dirty="0" smtClean="0"/>
              <a:t>seboj v vrečki. </a:t>
            </a:r>
          </a:p>
          <a:p>
            <a:pPr marL="0" indent="0">
              <a:buNone/>
            </a:pPr>
            <a:r>
              <a:rPr lang="sl-SI" dirty="0" smtClean="0"/>
              <a:t>Slike</a:t>
            </a:r>
            <a:r>
              <a:rPr lang="sl-SI" dirty="0"/>
              <a:t>...</a:t>
            </a:r>
          </a:p>
          <a:p>
            <a:pPr marL="0" indent="0">
              <a:buNone/>
            </a:pPr>
            <a:endParaRPr lang="sl-SI" dirty="0"/>
          </a:p>
          <a:p>
            <a:pPr marL="0" indent="0">
              <a:buNone/>
            </a:pPr>
            <a:r>
              <a:rPr lang="sl-SI" dirty="0"/>
              <a:t>Sledi ANALIZA DIDAKTIČNE IGRE po </a:t>
            </a:r>
            <a:r>
              <a:rPr lang="sl-SI" dirty="0" smtClean="0"/>
              <a:t>4. </a:t>
            </a:r>
            <a:r>
              <a:rPr lang="sl-SI" dirty="0"/>
              <a:t>stopnji.</a:t>
            </a:r>
          </a:p>
          <a:p>
            <a:pPr marL="0" indent="0">
              <a:buNone/>
            </a:pPr>
            <a:r>
              <a:rPr lang="sl-SI" dirty="0">
                <a:solidFill>
                  <a:srgbClr val="FF0000"/>
                </a:solidFill>
              </a:rPr>
              <a:t>4</a:t>
            </a:r>
            <a:r>
              <a:rPr lang="sl-SI" dirty="0" smtClean="0">
                <a:solidFill>
                  <a:srgbClr val="FF0000"/>
                </a:solidFill>
              </a:rPr>
              <a:t>. </a:t>
            </a:r>
            <a:r>
              <a:rPr lang="sl-SI" dirty="0">
                <a:solidFill>
                  <a:srgbClr val="FF0000"/>
                </a:solidFill>
              </a:rPr>
              <a:t>Stopnja</a:t>
            </a:r>
          </a:p>
          <a:p>
            <a:pPr marL="0" indent="0">
              <a:buNone/>
            </a:pPr>
            <a:r>
              <a:rPr lang="sl-SI" dirty="0" smtClean="0"/>
              <a:t>Ta </a:t>
            </a:r>
            <a:r>
              <a:rPr lang="sl-SI" dirty="0"/>
              <a:t>stopnja se igra z igralno kocko in z igralnim poljem načrta hiše brez milimeterske mreže. Letvice so pomešane med </a:t>
            </a:r>
            <a:r>
              <a:rPr lang="sl-SI"/>
              <a:t>seboj </a:t>
            </a:r>
            <a:r>
              <a:rPr lang="sl-SI" smtClean="0"/>
              <a:t>v </a:t>
            </a:r>
            <a:r>
              <a:rPr lang="sl-SI" dirty="0"/>
              <a:t>vrečki. </a:t>
            </a:r>
            <a:r>
              <a:rPr lang="sl-SI" dirty="0" smtClean="0"/>
              <a:t>V vrečko  dodamo lažne letvice, katerih dolžine niso na igralni kocki.</a:t>
            </a:r>
          </a:p>
          <a:p>
            <a:pPr marL="0" indent="0">
              <a:buNone/>
            </a:pPr>
            <a:r>
              <a:rPr lang="sl-SI" dirty="0" smtClean="0"/>
              <a:t>Igralec, ki se zmoti in iz vrečke potegne napačno letvico, počaka na naslednji met.</a:t>
            </a:r>
            <a:endParaRPr lang="sl-SI" dirty="0"/>
          </a:p>
          <a:p>
            <a:pPr marL="0" indent="0">
              <a:buNone/>
            </a:pPr>
            <a:r>
              <a:rPr lang="sl-SI" dirty="0"/>
              <a:t>Slike...</a:t>
            </a:r>
          </a:p>
          <a:p>
            <a:pPr marL="0" indent="0">
              <a:buNone/>
            </a:pPr>
            <a:endParaRPr lang="sl-SI" dirty="0"/>
          </a:p>
          <a:p>
            <a:pPr marL="0" indent="0">
              <a:buNone/>
            </a:pPr>
            <a:r>
              <a:rPr lang="sl-SI" dirty="0"/>
              <a:t>Sledi ANALIZA DIDAKTIČNE IGRE po </a:t>
            </a:r>
            <a:r>
              <a:rPr lang="sl-SI" dirty="0" smtClean="0"/>
              <a:t>5. </a:t>
            </a:r>
            <a:r>
              <a:rPr lang="sl-SI" dirty="0"/>
              <a:t>stopnji.</a:t>
            </a:r>
          </a:p>
          <a:p>
            <a:pPr marL="0" indent="0">
              <a:buNone/>
            </a:pPr>
            <a:endParaRPr lang="sl-SI" dirty="0"/>
          </a:p>
        </p:txBody>
      </p:sp>
      <p:sp>
        <p:nvSpPr>
          <p:cNvPr id="3" name="Espace réservé du numéro de diapositive 2"/>
          <p:cNvSpPr>
            <a:spLocks noGrp="1"/>
          </p:cNvSpPr>
          <p:nvPr>
            <p:ph type="sldNum" sz="quarter" idx="4"/>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27665068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21"/>
          </p:nvPr>
        </p:nvSpPr>
        <p:spPr/>
        <p:txBody>
          <a:bodyPr/>
          <a:lstStyle/>
          <a:p>
            <a:pPr marL="0" indent="0">
              <a:buNone/>
            </a:pPr>
            <a:endParaRPr lang="sl-SI" dirty="0" smtClean="0"/>
          </a:p>
          <a:p>
            <a:pPr marL="0" indent="0">
              <a:buNone/>
            </a:pPr>
            <a:r>
              <a:rPr lang="sl-SI" dirty="0" smtClean="0">
                <a:solidFill>
                  <a:srgbClr val="FF0000"/>
                </a:solidFill>
              </a:rPr>
              <a:t>Druge možnosti uporabe didaktične igre:</a:t>
            </a:r>
          </a:p>
          <a:p>
            <a:r>
              <a:rPr lang="sl-SI" dirty="0" smtClean="0"/>
              <a:t>Poimenovanje notranjih prostorov (1. razred).</a:t>
            </a:r>
          </a:p>
          <a:p>
            <a:r>
              <a:rPr lang="sl-SI" dirty="0" smtClean="0"/>
              <a:t>Oprema notranjih prostorov (1., 2., 3. in 4.razred).</a:t>
            </a:r>
          </a:p>
          <a:p>
            <a:r>
              <a:rPr lang="sl-SI" dirty="0" smtClean="0"/>
              <a:t>Merjenje in izračun površine ter obsega posameznih prostorov (5. razred).</a:t>
            </a:r>
          </a:p>
          <a:p>
            <a:pPr marL="0" indent="0">
              <a:buNone/>
            </a:pPr>
            <a:endParaRPr lang="sl-SI" dirty="0" smtClean="0"/>
          </a:p>
          <a:p>
            <a:endParaRPr lang="sl-SI" dirty="0" smtClean="0"/>
          </a:p>
          <a:p>
            <a:endParaRPr lang="sl-SI" dirty="0" smtClean="0"/>
          </a:p>
          <a:p>
            <a:pPr marL="0" indent="0">
              <a:buNone/>
            </a:pPr>
            <a:endParaRPr lang="sl-SI" dirty="0"/>
          </a:p>
          <a:p>
            <a:endParaRPr lang="sl-SI" dirty="0" smtClean="0"/>
          </a:p>
          <a:p>
            <a:endParaRPr lang="sl-SI" dirty="0"/>
          </a:p>
          <a:p>
            <a:endParaRPr lang="sl-SI" dirty="0" smtClean="0"/>
          </a:p>
          <a:p>
            <a:endParaRPr lang="sl-SI" dirty="0"/>
          </a:p>
          <a:p>
            <a:endParaRPr lang="sl-SI" dirty="0" smtClean="0"/>
          </a:p>
          <a:p>
            <a:pPr marL="0" indent="0">
              <a:buNone/>
            </a:pPr>
            <a:endParaRPr lang="sl-SI" dirty="0" smtClean="0"/>
          </a:p>
          <a:p>
            <a:pPr marL="0" indent="0">
              <a:buNone/>
            </a:pPr>
            <a:endParaRPr lang="sl-SI" dirty="0"/>
          </a:p>
          <a:p>
            <a:pPr marL="0" indent="0">
              <a:buNone/>
            </a:pPr>
            <a:endParaRPr lang="sl-SI" dirty="0" smtClean="0"/>
          </a:p>
          <a:p>
            <a:pPr marL="0" indent="0">
              <a:buNone/>
            </a:pPr>
            <a:endParaRPr lang="sl-SI" dirty="0" smtClean="0"/>
          </a:p>
          <a:p>
            <a:pPr marL="0" indent="0">
              <a:buNone/>
            </a:pPr>
            <a:endParaRPr lang="sl-SI" dirty="0"/>
          </a:p>
          <a:p>
            <a:pPr marL="0" indent="0">
              <a:buNone/>
            </a:pPr>
            <a:endParaRPr lang="sl-SI" dirty="0"/>
          </a:p>
          <a:p>
            <a:pPr marL="0" indent="0">
              <a:buNone/>
            </a:pPr>
            <a:endParaRPr lang="en-US" dirty="0"/>
          </a:p>
        </p:txBody>
      </p:sp>
      <p:sp>
        <p:nvSpPr>
          <p:cNvPr id="3" name="Espace réservé du numéro de diapositive 2"/>
          <p:cNvSpPr>
            <a:spLocks noGrp="1"/>
          </p:cNvSpPr>
          <p:nvPr>
            <p:ph type="sldNum" sz="quarter" idx="4"/>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2305625348"/>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Bleu vert">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maths en jeu 1">
      <a:majorFont>
        <a:latin typeface="Agent Orange"/>
        <a:ea typeface=""/>
        <a:cs typeface=""/>
      </a:majorFont>
      <a:minorFont>
        <a:latin typeface="Calibri Light"/>
        <a:ea typeface=""/>
        <a:cs typeface=""/>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1391</TotalTime>
  <Words>538</Words>
  <Application>Microsoft Office PowerPoint</Application>
  <PresentationFormat>Custom</PresentationFormat>
  <Paragraphs>71</Paragraphs>
  <Slides>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vt:i4>
      </vt:variant>
    </vt:vector>
  </HeadingPairs>
  <TitlesOfParts>
    <vt:vector size="12" baseType="lpstr">
      <vt:lpstr>Agent Orange</vt:lpstr>
      <vt:lpstr>Arial Narrow</vt:lpstr>
      <vt:lpstr>Calibri</vt:lpstr>
      <vt:lpstr>Calibri Light</vt:lpstr>
      <vt:lpstr>KG Wake Me Up</vt:lpstr>
      <vt:lpstr>Times New Roman</vt:lpstr>
      <vt:lpstr>Wingdings</vt:lpstr>
      <vt:lpstr>Wingdings 3</vt:lpstr>
      <vt:lpstr>Brin</vt:lpstr>
      <vt:lpstr>Kdo je lastnik te hiše?</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Fanny Zeiger</dc:creator>
  <cp:lastModifiedBy>Marja Panker</cp:lastModifiedBy>
  <cp:revision>99</cp:revision>
  <dcterms:created xsi:type="dcterms:W3CDTF">2017-10-14T19:14:33Z</dcterms:created>
  <dcterms:modified xsi:type="dcterms:W3CDTF">2020-05-08T06:19:09Z</dcterms:modified>
</cp:coreProperties>
</file>