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
  </p:notesMasterIdLst>
  <p:handoutMasterIdLst>
    <p:handoutMasterId r:id="rId6"/>
  </p:handoutMasterIdLst>
  <p:sldIdLst>
    <p:sldId id="256" r:id="rId2"/>
    <p:sldId id="257" r:id="rId3"/>
    <p:sldId id="258"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54" y="72"/>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08/05/2020</a:t>
            </a:fld>
            <a:endParaRPr lang="fr-FR"/>
          </a:p>
        </p:txBody>
      </p:sp>
      <p:sp>
        <p:nvSpPr>
          <p:cNvPr id="4" name="Espace réservé du pied de page 3">
            <a:extLst>
              <a:ext uri="{FF2B5EF4-FFF2-40B4-BE49-F238E27FC236}">
                <a16:creationId xmlns:a16="http://schemas.microsoft.com/office/drawing/2014/main" xmlns=""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08/05/2020</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sson plan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xmlns=""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xmlns=""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xmlns=""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a:t>Objectives : clic &amp; </a:t>
            </a:r>
            <a:r>
              <a:rPr lang="fr-FR" dirty="0" err="1"/>
              <a:t>write</a:t>
            </a:r>
            <a:endParaRPr lang="fr-FR" dirty="0"/>
          </a:p>
        </p:txBody>
      </p:sp>
      <p:sp>
        <p:nvSpPr>
          <p:cNvPr id="14" name="Rectangle 13">
            <a:extLst>
              <a:ext uri="{FF2B5EF4-FFF2-40B4-BE49-F238E27FC236}">
                <a16:creationId xmlns:a16="http://schemas.microsoft.com/office/drawing/2014/main" xmlns=""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xmlns=""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xmlns=""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xmlns="" id="{21BB1204-9251-47C6-AC69-85376C2E1CAA}"/>
              </a:ext>
            </a:extLst>
          </p:cNvPr>
          <p:cNvSpPr>
            <a:spLocks noGrp="1"/>
          </p:cNvSpPr>
          <p:nvPr>
            <p:ph type="body" sz="quarter" idx="16" hasCustomPrompt="1"/>
          </p:nvPr>
        </p:nvSpPr>
        <p:spPr>
          <a:xfrm>
            <a:off x="1619113" y="1249859"/>
            <a:ext cx="900000" cy="423154"/>
          </a:xfrm>
        </p:spPr>
        <p:txBody>
          <a:bodyPr>
            <a:normAutofit/>
          </a:bodyPr>
          <a:lstStyle>
            <a:lvl1pPr>
              <a:defRPr/>
            </a:lvl1pPr>
          </a:lstStyle>
          <a:p>
            <a:pPr lvl="0"/>
            <a:r>
              <a:rPr lang="fr-FR" dirty="0"/>
              <a:t>Duration </a:t>
            </a:r>
          </a:p>
        </p:txBody>
      </p:sp>
      <p:sp>
        <p:nvSpPr>
          <p:cNvPr id="20" name="Espace réservé du texte 6">
            <a:extLst>
              <a:ext uri="{FF2B5EF4-FFF2-40B4-BE49-F238E27FC236}">
                <a16:creationId xmlns:a16="http://schemas.microsoft.com/office/drawing/2014/main" xmlns=""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xmlns=""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xmlns=""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Objectives </a:t>
            </a:r>
          </a:p>
        </p:txBody>
      </p:sp>
      <p:sp>
        <p:nvSpPr>
          <p:cNvPr id="23" name="ZoneTexte 22">
            <a:extLst>
              <a:ext uri="{FF2B5EF4-FFF2-40B4-BE49-F238E27FC236}">
                <a16:creationId xmlns:a16="http://schemas.microsoft.com/office/drawing/2014/main" xmlns=""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Materials</a:t>
            </a:r>
          </a:p>
        </p:txBody>
      </p:sp>
      <p:sp>
        <p:nvSpPr>
          <p:cNvPr id="24" name="Rectangle 23">
            <a:extLst>
              <a:ext uri="{FF2B5EF4-FFF2-40B4-BE49-F238E27FC236}">
                <a16:creationId xmlns:a16="http://schemas.microsoft.com/office/drawing/2014/main" xmlns=""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xmlns=""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a:solidFill>
                  <a:srgbClr val="002060"/>
                </a:solidFill>
              </a:rPr>
              <a:t>Progress</a:t>
            </a:r>
            <a:r>
              <a:rPr lang="fr-FR" sz="1400" b="1" dirty="0">
                <a:solidFill>
                  <a:srgbClr val="002060"/>
                </a:solidFill>
              </a:rPr>
              <a:t>  </a:t>
            </a:r>
          </a:p>
        </p:txBody>
      </p:sp>
      <p:sp>
        <p:nvSpPr>
          <p:cNvPr id="11" name="ZoneTexte 10">
            <a:extLst>
              <a:ext uri="{FF2B5EF4-FFF2-40B4-BE49-F238E27FC236}">
                <a16:creationId xmlns:a16="http://schemas.microsoft.com/office/drawing/2014/main" xmlns=""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Class </a:t>
            </a:r>
            <a:r>
              <a:rPr lang="fr-FR" sz="1400" b="1" dirty="0" err="1">
                <a:solidFill>
                  <a:srgbClr val="002060"/>
                </a:solidFill>
              </a:rPr>
              <a:t>level</a:t>
            </a:r>
            <a:endParaRPr lang="fr-FR" sz="1400" b="1" dirty="0">
              <a:solidFill>
                <a:srgbClr val="002060"/>
              </a:solidFill>
            </a:endParaRPr>
          </a:p>
        </p:txBody>
      </p:sp>
      <p:sp>
        <p:nvSpPr>
          <p:cNvPr id="12" name="ZoneTexte 11">
            <a:extLst>
              <a:ext uri="{FF2B5EF4-FFF2-40B4-BE49-F238E27FC236}">
                <a16:creationId xmlns:a16="http://schemas.microsoft.com/office/drawing/2014/main" xmlns="" id="{A1922824-3056-4BB1-B1B7-9BB628C288F5}"/>
              </a:ext>
            </a:extLst>
          </p:cNvPr>
          <p:cNvSpPr txBox="1"/>
          <p:nvPr userDrawn="1"/>
        </p:nvSpPr>
        <p:spPr>
          <a:xfrm>
            <a:off x="1619113" y="968217"/>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Duration </a:t>
            </a:r>
          </a:p>
        </p:txBody>
      </p:sp>
      <p:sp>
        <p:nvSpPr>
          <p:cNvPr id="16" name="ZoneTexte 15">
            <a:extLst>
              <a:ext uri="{FF2B5EF4-FFF2-40B4-BE49-F238E27FC236}">
                <a16:creationId xmlns:a16="http://schemas.microsoft.com/office/drawing/2014/main" xmlns=""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 </a:t>
            </a:r>
            <a:r>
              <a:rPr lang="fr-FR" sz="1400" b="1" dirty="0" err="1">
                <a:solidFill>
                  <a:srgbClr val="002060"/>
                </a:solidFill>
              </a:rPr>
              <a:t>Performed</a:t>
            </a:r>
            <a:r>
              <a:rPr lang="fr-FR" sz="1400" b="1" dirty="0">
                <a:solidFill>
                  <a:srgbClr val="002060"/>
                </a:solidFill>
              </a:rPr>
              <a:t> by : </a:t>
            </a: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xmlns=""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662234"/>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xmlns=""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xmlns=""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0" name="Slide Number Placeholder 5"/>
          <p:cNvSpPr>
            <a:spLocks noGrp="1"/>
          </p:cNvSpPr>
          <p:nvPr>
            <p:ph type="sldNum" sz="quarter" idx="4"/>
          </p:nvPr>
        </p:nvSpPr>
        <p:spPr bwMode="gray">
          <a:xfrm>
            <a:off x="594740" y="254877"/>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sson plan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xmlns=""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xmlns=""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Slide Number Placeholder 5"/>
          <p:cNvSpPr>
            <a:spLocks noGrp="1"/>
          </p:cNvSpPr>
          <p:nvPr>
            <p:ph type="sldNum" sz="quarter" idx="4"/>
          </p:nvPr>
        </p:nvSpPr>
        <p:spPr bwMode="gray">
          <a:xfrm>
            <a:off x="601663" y="267708"/>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rgbClr val="002060"/>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Slide Number Placeholder 5"/>
          <p:cNvSpPr>
            <a:spLocks noGrp="1"/>
          </p:cNvSpPr>
          <p:nvPr>
            <p:ph type="sldNum" sz="quarter" idx="4"/>
          </p:nvPr>
        </p:nvSpPr>
        <p:spPr bwMode="gray">
          <a:xfrm>
            <a:off x="299139" y="7063242"/>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xmlns="" id="{BAF42468-8A01-463E-B5B2-E9D48C21A746}"/>
              </a:ext>
            </a:extLst>
          </p:cNvPr>
          <p:cNvSpPr txBox="1"/>
          <p:nvPr userDrawn="1"/>
        </p:nvSpPr>
        <p:spPr>
          <a:xfrm>
            <a:off x="1605446" y="4982465"/>
            <a:ext cx="5528012" cy="923330"/>
          </a:xfrm>
          <a:prstGeom prst="rect">
            <a:avLst/>
          </a:prstGeom>
          <a:noFill/>
        </p:spPr>
        <p:txBody>
          <a:bodyPr wrap="square" rtlCol="0">
            <a:spAutoFit/>
          </a:bodyPr>
          <a:lstStyle/>
          <a:p>
            <a:pPr algn="ctr"/>
            <a:r>
              <a:rPr lang="fr-FR" i="1" dirty="0">
                <a:solidFill>
                  <a:srgbClr val="002060"/>
                </a:solidFill>
              </a:rPr>
              <a:t>A collection of </a:t>
            </a:r>
            <a:r>
              <a:rPr lang="fr-FR" i="1" dirty="0" err="1">
                <a:solidFill>
                  <a:srgbClr val="002060"/>
                </a:solidFill>
              </a:rPr>
              <a:t>lessons</a:t>
            </a:r>
            <a:r>
              <a:rPr lang="fr-FR" i="1" dirty="0">
                <a:solidFill>
                  <a:srgbClr val="002060"/>
                </a:solidFill>
              </a:rPr>
              <a:t> or</a:t>
            </a:r>
          </a:p>
          <a:p>
            <a:pPr algn="ctr"/>
            <a:r>
              <a:rPr lang="fr-FR" i="1" dirty="0" err="1">
                <a:solidFill>
                  <a:srgbClr val="002060"/>
                </a:solidFill>
              </a:rPr>
              <a:t>didactic</a:t>
            </a:r>
            <a:r>
              <a:rPr lang="fr-FR" i="1" dirty="0">
                <a:solidFill>
                  <a:srgbClr val="002060"/>
                </a:solidFill>
              </a:rPr>
              <a:t> propositions </a:t>
            </a:r>
            <a:r>
              <a:rPr lang="fr-FR" i="1" dirty="0" err="1">
                <a:solidFill>
                  <a:srgbClr val="002060"/>
                </a:solidFill>
              </a:rPr>
              <a:t>using</a:t>
            </a:r>
            <a:r>
              <a:rPr lang="fr-FR" i="1" dirty="0">
                <a:solidFill>
                  <a:srgbClr val="002060"/>
                </a:solidFill>
              </a:rPr>
              <a:t> maths </a:t>
            </a:r>
            <a:r>
              <a:rPr lang="fr-FR" i="1" dirty="0" err="1">
                <a:solidFill>
                  <a:srgbClr val="002060"/>
                </a:solidFill>
              </a:rPr>
              <a:t>games</a:t>
            </a:r>
            <a:endParaRPr lang="fr-FR" i="1" dirty="0">
              <a:solidFill>
                <a:srgbClr val="002060"/>
              </a:solidFill>
            </a:endParaRPr>
          </a:p>
          <a:p>
            <a:pPr algn="ctr"/>
            <a:r>
              <a:rPr lang="fr-FR" i="1" dirty="0">
                <a:solidFill>
                  <a:srgbClr val="002060"/>
                </a:solidFill>
              </a:rPr>
              <a:t>for </a:t>
            </a:r>
            <a:r>
              <a:rPr lang="fr-FR" i="1" dirty="0" err="1">
                <a:solidFill>
                  <a:srgbClr val="002060"/>
                </a:solidFill>
              </a:rPr>
              <a:t>primary</a:t>
            </a:r>
            <a:r>
              <a:rPr lang="fr-FR" i="1" dirty="0">
                <a:solidFill>
                  <a:srgbClr val="002060"/>
                </a:solidFill>
              </a:rPr>
              <a:t> </a:t>
            </a:r>
            <a:r>
              <a:rPr lang="fr-FR" i="1" dirty="0" err="1">
                <a:solidFill>
                  <a:srgbClr val="002060"/>
                </a:solidFill>
              </a:rPr>
              <a:t>school</a:t>
            </a:r>
            <a:r>
              <a:rPr lang="fr-FR" i="1" dirty="0">
                <a:solidFill>
                  <a:srgbClr val="002060"/>
                </a:solidFill>
              </a:rPr>
              <a:t> </a:t>
            </a:r>
            <a:r>
              <a:rPr lang="fr-FR" i="1" dirty="0" err="1">
                <a:solidFill>
                  <a:srgbClr val="002060"/>
                </a:solidFill>
              </a:rPr>
              <a:t>teachers</a:t>
            </a:r>
            <a:endParaRPr lang="fr-FR" i="1" dirty="0">
              <a:solidFill>
                <a:srgbClr val="002060"/>
              </a:solidFill>
            </a:endParaRPr>
          </a:p>
        </p:txBody>
      </p:sp>
      <p:sp>
        <p:nvSpPr>
          <p:cNvPr id="11" name="ZoneTexte 10">
            <a:extLst>
              <a:ext uri="{FF2B5EF4-FFF2-40B4-BE49-F238E27FC236}">
                <a16:creationId xmlns:a16="http://schemas.microsoft.com/office/drawing/2014/main" xmlns=""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rgbClr val="002060"/>
                </a:solidFill>
                <a:latin typeface="+mj-lt"/>
              </a:rPr>
              <a:t>MATHS THROUGH GAMES</a:t>
            </a:r>
          </a:p>
        </p:txBody>
      </p:sp>
      <p:pic>
        <p:nvPicPr>
          <p:cNvPr id="12" name="Image 11">
            <a:extLst>
              <a:ext uri="{FF2B5EF4-FFF2-40B4-BE49-F238E27FC236}">
                <a16:creationId xmlns:a16="http://schemas.microsoft.com/office/drawing/2014/main" xmlns=""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xmlns=""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xmlns="" id="{EF626B33-9B32-4C9A-ABB0-147D410F0DE9}"/>
              </a:ext>
            </a:extLst>
          </p:cNvPr>
          <p:cNvSpPr txBox="1"/>
          <p:nvPr userDrawn="1"/>
        </p:nvSpPr>
        <p:spPr>
          <a:xfrm>
            <a:off x="601664" y="975360"/>
            <a:ext cx="6408736" cy="923330"/>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p>
          <a:p>
            <a:pPr algn="ctr"/>
            <a:r>
              <a:rPr lang="fr-FR" u="sng" dirty="0">
                <a:solidFill>
                  <a:srgbClr val="00B0F0"/>
                </a:solidFill>
                <a:latin typeface="Times New Roman" panose="02020603050405020304" pitchFamily="18" charset="0"/>
                <a:cs typeface="Times New Roman" panose="02020603050405020304" pitchFamily="18" charset="0"/>
              </a:rPr>
              <a:t>www.mathensjeu.eklablog.com</a:t>
            </a: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rgbClr val="002060"/>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Kdo je lastnik te hiše?</a:t>
            </a:r>
            <a:endParaRPr lang="en-US" dirty="0"/>
          </a:p>
        </p:txBody>
      </p:sp>
      <p:sp>
        <p:nvSpPr>
          <p:cNvPr id="3" name="Espace réservé du texte 2"/>
          <p:cNvSpPr>
            <a:spLocks noGrp="1"/>
          </p:cNvSpPr>
          <p:nvPr>
            <p:ph type="body" sz="quarter" idx="13"/>
          </p:nvPr>
        </p:nvSpPr>
        <p:spPr/>
        <p:txBody>
          <a:bodyPr>
            <a:normAutofit/>
          </a:bodyPr>
          <a:lstStyle/>
          <a:p>
            <a:r>
              <a:rPr lang="sl-SI" sz="1400" dirty="0"/>
              <a:t>3</a:t>
            </a:r>
            <a:endParaRPr lang="en-US" sz="1400" dirty="0"/>
          </a:p>
        </p:txBody>
      </p:sp>
      <p:sp>
        <p:nvSpPr>
          <p:cNvPr id="4" name="Espace réservé du texte 3"/>
          <p:cNvSpPr>
            <a:spLocks noGrp="1"/>
          </p:cNvSpPr>
          <p:nvPr>
            <p:ph type="body" sz="quarter" idx="15"/>
          </p:nvPr>
        </p:nvSpPr>
        <p:spPr/>
        <p:txBody>
          <a:bodyPr>
            <a:normAutofit fontScale="92500" lnSpcReduction="20000"/>
          </a:bodyPr>
          <a:lstStyle/>
          <a:p>
            <a:pPr marL="0" indent="0">
              <a:buNone/>
            </a:pPr>
            <a:r>
              <a:rPr lang="sl-SI" dirty="0"/>
              <a:t>Učenci</a:t>
            </a:r>
            <a:r>
              <a:rPr lang="sl-SI" dirty="0" smtClean="0"/>
              <a:t>:</a:t>
            </a:r>
          </a:p>
          <a:p>
            <a:pPr>
              <a:spcBef>
                <a:spcPts val="0"/>
              </a:spcBef>
            </a:pPr>
            <a:r>
              <a:rPr lang="sl-SI" dirty="0" smtClean="0"/>
              <a:t>Poznajo </a:t>
            </a:r>
            <a:r>
              <a:rPr lang="sl-SI" dirty="0"/>
              <a:t>osnovne </a:t>
            </a:r>
            <a:r>
              <a:rPr lang="sl-SI" dirty="0" smtClean="0"/>
              <a:t>standardne </a:t>
            </a:r>
            <a:r>
              <a:rPr lang="sl-SI" dirty="0"/>
              <a:t>merske enote za merjenje dolžine.</a:t>
            </a:r>
          </a:p>
          <a:p>
            <a:pPr>
              <a:spcBef>
                <a:spcPts val="0"/>
              </a:spcBef>
            </a:pPr>
            <a:r>
              <a:rPr lang="sl-SI" dirty="0"/>
              <a:t>Ocenijo, primerjajo, merijo ter zapišejo dolžine z merskim številom in enoto,</a:t>
            </a:r>
          </a:p>
          <a:p>
            <a:pPr>
              <a:spcBef>
                <a:spcPts val="0"/>
              </a:spcBef>
            </a:pPr>
            <a:r>
              <a:rPr lang="sl-SI" dirty="0"/>
              <a:t>Poznajo velikostne odnose med dolžinskimi enotami m, dm, cm.</a:t>
            </a:r>
          </a:p>
          <a:p>
            <a:pPr>
              <a:spcBef>
                <a:spcPts val="0"/>
              </a:spcBef>
            </a:pPr>
            <a:r>
              <a:rPr lang="sl-SI" dirty="0"/>
              <a:t>Merijo med standardnimi in nestandardnimi enotami.</a:t>
            </a:r>
          </a:p>
          <a:p>
            <a:pPr>
              <a:spcBef>
                <a:spcPts val="0"/>
              </a:spcBef>
            </a:pPr>
            <a:r>
              <a:rPr lang="sl-SI" dirty="0"/>
              <a:t>Urejajo dane dolžinske količine po velikosti.</a:t>
            </a:r>
          </a:p>
          <a:p>
            <a:endParaRPr lang="en-US" dirty="0"/>
          </a:p>
        </p:txBody>
      </p:sp>
      <p:sp>
        <p:nvSpPr>
          <p:cNvPr id="5" name="Espace réservé du texte 4"/>
          <p:cNvSpPr>
            <a:spLocks noGrp="1"/>
          </p:cNvSpPr>
          <p:nvPr>
            <p:ph type="body" sz="quarter" idx="16"/>
          </p:nvPr>
        </p:nvSpPr>
        <p:spPr/>
        <p:txBody>
          <a:bodyPr/>
          <a:lstStyle/>
          <a:p>
            <a:r>
              <a:rPr lang="sl-SI" dirty="0" smtClean="0"/>
              <a:t>45 min</a:t>
            </a:r>
            <a:endParaRPr lang="en-US" dirty="0"/>
          </a:p>
        </p:txBody>
      </p:sp>
      <p:sp>
        <p:nvSpPr>
          <p:cNvPr id="6" name="Espace réservé du texte 5"/>
          <p:cNvSpPr>
            <a:spLocks noGrp="1"/>
          </p:cNvSpPr>
          <p:nvPr>
            <p:ph type="body" sz="quarter" idx="17"/>
          </p:nvPr>
        </p:nvSpPr>
        <p:spPr/>
        <p:txBody>
          <a:bodyPr/>
          <a:lstStyle/>
          <a:p>
            <a:r>
              <a:rPr lang="sl-SI" dirty="0" smtClean="0"/>
              <a:t>MAJDA HORVAT, </a:t>
            </a:r>
            <a:r>
              <a:rPr lang="sl-SI" dirty="0"/>
              <a:t>OŠ VIČ, LJUBLJANA, SLOVENIJA, </a:t>
            </a:r>
            <a:r>
              <a:rPr lang="sl-SI" dirty="0" smtClean="0"/>
              <a:t>majda.horvat@osvic.si</a:t>
            </a:r>
            <a:endParaRPr lang="en-US" dirty="0"/>
          </a:p>
        </p:txBody>
      </p:sp>
      <p:sp>
        <p:nvSpPr>
          <p:cNvPr id="7" name="Espace réservé du texte 6"/>
          <p:cNvSpPr>
            <a:spLocks noGrp="1"/>
          </p:cNvSpPr>
          <p:nvPr>
            <p:ph type="body" sz="quarter" idx="18"/>
          </p:nvPr>
        </p:nvSpPr>
        <p:spPr/>
        <p:txBody>
          <a:bodyPr>
            <a:normAutofit/>
          </a:bodyPr>
          <a:lstStyle/>
          <a:p>
            <a:pPr marL="0" indent="0">
              <a:spcBef>
                <a:spcPts val="0"/>
              </a:spcBef>
              <a:buNone/>
            </a:pPr>
            <a:r>
              <a:rPr lang="sl-SI" dirty="0"/>
              <a:t>Beli listi A4, svinčnik, </a:t>
            </a:r>
            <a:r>
              <a:rPr lang="sl-SI" dirty="0" smtClean="0"/>
              <a:t>2x merilni </a:t>
            </a:r>
            <a:r>
              <a:rPr lang="sl-SI" dirty="0"/>
              <a:t>trak.</a:t>
            </a:r>
          </a:p>
          <a:p>
            <a:pPr marL="0" lvl="0" indent="0">
              <a:spcBef>
                <a:spcPts val="0"/>
              </a:spcBef>
              <a:buNone/>
            </a:pPr>
            <a:r>
              <a:rPr lang="sl-SI" dirty="0" smtClean="0"/>
              <a:t>Ptt z navodili </a:t>
            </a:r>
            <a:r>
              <a:rPr lang="sl-SI" dirty="0"/>
              <a:t>za </a:t>
            </a:r>
            <a:r>
              <a:rPr lang="sl-SI" dirty="0" smtClean="0"/>
              <a:t>igro.</a:t>
            </a:r>
          </a:p>
          <a:p>
            <a:pPr marL="0" lvl="0" indent="0">
              <a:spcBef>
                <a:spcPts val="0"/>
              </a:spcBef>
              <a:buNone/>
            </a:pPr>
            <a:r>
              <a:rPr lang="sl-SI" dirty="0" smtClean="0"/>
              <a:t>Igra: igralno polje</a:t>
            </a:r>
            <a:r>
              <a:rPr lang="sl-SI" dirty="0"/>
              <a:t>,</a:t>
            </a:r>
            <a:r>
              <a:rPr lang="sl-SI" dirty="0" smtClean="0"/>
              <a:t> igralna kocka, lesene letvice, 2x  vrečka.</a:t>
            </a:r>
          </a:p>
        </p:txBody>
      </p:sp>
      <p:sp>
        <p:nvSpPr>
          <p:cNvPr id="8" name="Espace réservé du texte 7"/>
          <p:cNvSpPr>
            <a:spLocks noGrp="1"/>
          </p:cNvSpPr>
          <p:nvPr>
            <p:ph type="body" sz="quarter" idx="21"/>
          </p:nvPr>
        </p:nvSpPr>
        <p:spPr/>
        <p:txBody>
          <a:bodyPr>
            <a:normAutofit/>
          </a:bodyPr>
          <a:lstStyle/>
          <a:p>
            <a:pPr marL="0" indent="0">
              <a:buNone/>
            </a:pPr>
            <a:r>
              <a:rPr lang="sl-SI" b="1" dirty="0" smtClean="0"/>
              <a:t>1. UVODNI DEL: </a:t>
            </a:r>
            <a:endParaRPr lang="sl-SI" dirty="0" smtClean="0"/>
          </a:p>
          <a:p>
            <a:pPr marL="0" indent="0">
              <a:buNone/>
            </a:pPr>
            <a:r>
              <a:rPr lang="sl-SI" dirty="0" smtClean="0"/>
              <a:t>Motivacija:</a:t>
            </a:r>
          </a:p>
          <a:p>
            <a:pPr marL="0" indent="0">
              <a:buNone/>
            </a:pPr>
            <a:r>
              <a:rPr lang="sl-SI" dirty="0" smtClean="0"/>
              <a:t>Polovica učencev na list papirja obrišejo svojo dlan in prste ter ocenijo dolžine prstov in dlani v centimetrih. Ocene zapišejo na list. Nato z merilnim trakom izmerijo vse dolžine in izračunajo razliko med oceno in meritvijo.</a:t>
            </a:r>
          </a:p>
          <a:p>
            <a:pPr marL="0" indent="0">
              <a:buNone/>
            </a:pPr>
            <a:r>
              <a:rPr lang="sl-SI" dirty="0" smtClean="0"/>
              <a:t>Pri igri tekmujejo 4 učenci  in sicer par proti paru.</a:t>
            </a:r>
          </a:p>
          <a:p>
            <a:pPr marL="0" indent="0">
              <a:buNone/>
            </a:pPr>
            <a:r>
              <a:rPr lang="sl-SI" dirty="0"/>
              <a:t>Najprej si ogledamo ptt prezentacijo z navodili za igro </a:t>
            </a:r>
            <a:r>
              <a:rPr lang="sl-SI" dirty="0" smtClean="0"/>
              <a:t>za vse stopnje. </a:t>
            </a:r>
          </a:p>
          <a:p>
            <a:pPr marL="0" indent="0">
              <a:buNone/>
            </a:pPr>
            <a:r>
              <a:rPr lang="sl-SI" dirty="0" smtClean="0"/>
              <a:t>Pred začetkom igre učenci ocenijo dolžine lesenih letvic in opravijo meritev dolžin lesenih letvic ter izračunajo razliko med oceno in meritvijo. </a:t>
            </a:r>
          </a:p>
          <a:p>
            <a:pPr marL="0" indent="0">
              <a:buNone/>
            </a:pPr>
            <a:r>
              <a:rPr lang="sl-SI" b="1" dirty="0" smtClean="0"/>
              <a:t>2. IGRANJE DIDAKTIČNE IGRE: </a:t>
            </a:r>
            <a:endParaRPr lang="sl-SI" dirty="0"/>
          </a:p>
          <a:p>
            <a:pPr marL="0" indent="0">
              <a:buNone/>
            </a:pPr>
            <a:r>
              <a:rPr lang="sl-SI" dirty="0" smtClean="0">
                <a:solidFill>
                  <a:srgbClr val="FF0000"/>
                </a:solidFill>
              </a:rPr>
              <a:t>1. Stopnja</a:t>
            </a:r>
          </a:p>
          <a:p>
            <a:pPr marL="0" indent="0">
              <a:buNone/>
            </a:pPr>
            <a:r>
              <a:rPr lang="sl-SI" dirty="0" smtClean="0"/>
              <a:t>Ta stopnja se igra z igralno kocko in s poljem tlorisa hiše z milimetersko mrežo. Igralci imajo letvice razvrščene v skupine enakih  dolžin. Igra je uvajanje v naslednje težje stopnje</a:t>
            </a:r>
            <a:r>
              <a:rPr lang="sl-SI" dirty="0"/>
              <a:t>.</a:t>
            </a:r>
            <a:endParaRPr lang="sl-SI" dirty="0" smtClean="0"/>
          </a:p>
          <a:p>
            <a:pPr marL="0" indent="0">
              <a:buNone/>
            </a:pPr>
            <a:r>
              <a:rPr lang="sl-SI" dirty="0" smtClean="0"/>
              <a:t>Slike...</a:t>
            </a:r>
            <a:endParaRPr lang="sl-SI" dirty="0"/>
          </a:p>
          <a:p>
            <a:pPr marL="0" indent="0">
              <a:buNone/>
            </a:pPr>
            <a:endParaRPr lang="sl-SI" dirty="0" smtClean="0"/>
          </a:p>
          <a:p>
            <a:pPr marL="0" indent="0">
              <a:buNone/>
            </a:pPr>
            <a:r>
              <a:rPr lang="sl-SI" dirty="0" smtClean="0"/>
              <a:t>ANALIZA </a:t>
            </a:r>
            <a:r>
              <a:rPr lang="sl-SI" dirty="0"/>
              <a:t>DIDAKTIČNE </a:t>
            </a:r>
            <a:r>
              <a:rPr lang="sl-SI" dirty="0" smtClean="0"/>
              <a:t>IGRE po 1.stopnji (analiza se izvaja enako za vsako stopnjo).</a:t>
            </a:r>
          </a:p>
          <a:p>
            <a:pPr marL="0" indent="0">
              <a:buNone/>
            </a:pPr>
            <a:r>
              <a:rPr lang="sl-SI" dirty="0" smtClean="0">
                <a:solidFill>
                  <a:srgbClr val="FF0000"/>
                </a:solidFill>
              </a:rPr>
              <a:t>Ko učenca sestavita po vsaki stopnji igre letvice v vrsto, najprej ocenita skupno dolžino in jo zapišeta, šele nato izmerita dolžino z merilnim trakom ter izračunata razliko med oceno in meritvijo.</a:t>
            </a:r>
          </a:p>
          <a:p>
            <a:pPr marL="0" indent="0">
              <a:buNone/>
            </a:pPr>
            <a:r>
              <a:rPr lang="sl-SI" dirty="0" smtClean="0">
                <a:solidFill>
                  <a:srgbClr val="FF0000"/>
                </a:solidFill>
              </a:rPr>
              <a:t>Zmagovalec oz. lastnik hiše postane igralec, čigar letvice (npr. rumene letvice) postavljene v isto vrsto so daljše od soigralčevih (npr. rjavih) prav tako postavljenih v isto vrsto.</a:t>
            </a:r>
          </a:p>
          <a:p>
            <a:pPr marL="0" indent="0">
              <a:buNone/>
            </a:pPr>
            <a:endParaRPr lang="sl-SI" dirty="0" smtClean="0">
              <a:solidFill>
                <a:srgbClr val="FF0000"/>
              </a:solidFill>
            </a:endParaRPr>
          </a:p>
          <a:p>
            <a:pPr marL="0" indent="0">
              <a:buNone/>
            </a:pPr>
            <a:r>
              <a:rPr lang="sl-SI" dirty="0" smtClean="0">
                <a:solidFill>
                  <a:srgbClr val="FF0000"/>
                </a:solidFill>
              </a:rPr>
              <a:t>2. stopnja:</a:t>
            </a:r>
          </a:p>
          <a:p>
            <a:pPr marL="0" indent="0">
              <a:buNone/>
            </a:pPr>
            <a:r>
              <a:rPr lang="sl-SI" dirty="0"/>
              <a:t>Ta stopnja se igra z igralno kocko in z igralnim poljem načrta hiše brez </a:t>
            </a:r>
            <a:r>
              <a:rPr lang="sl-SI" dirty="0" err="1"/>
              <a:t>milimeterske</a:t>
            </a:r>
            <a:r>
              <a:rPr lang="sl-SI" dirty="0"/>
              <a:t> mreže. Letvice so pomešane med seboj. Igralec mora paziti, ker tokrat niso odprtine za okna dokončno </a:t>
            </a:r>
            <a:r>
              <a:rPr lang="sl-SI" dirty="0" smtClean="0"/>
              <a:t>določene, </a:t>
            </a:r>
            <a:r>
              <a:rPr lang="sl-SI" dirty="0"/>
              <a:t>vendar pa mora za vsak prostor ostati odprtina, ki bo primerna za okno</a:t>
            </a:r>
            <a:r>
              <a:rPr lang="sl-SI" dirty="0" smtClean="0"/>
              <a:t>.</a:t>
            </a:r>
          </a:p>
          <a:p>
            <a:pPr marL="0" indent="0">
              <a:buNone/>
            </a:pPr>
            <a:r>
              <a:rPr lang="sl-SI" dirty="0" smtClean="0"/>
              <a:t>Slike...</a:t>
            </a:r>
          </a:p>
          <a:p>
            <a:pPr marL="0" indent="0">
              <a:buNone/>
            </a:pPr>
            <a:endParaRPr lang="sl-SI" dirty="0" smtClean="0"/>
          </a:p>
          <a:p>
            <a:pPr marL="0" indent="0">
              <a:buNone/>
            </a:pPr>
            <a:r>
              <a:rPr lang="sl-SI" dirty="0" smtClean="0"/>
              <a:t>Sledi ANALIZA </a:t>
            </a:r>
            <a:r>
              <a:rPr lang="sl-SI" dirty="0"/>
              <a:t>DIDAKTIČNE IGRE </a:t>
            </a:r>
            <a:r>
              <a:rPr lang="sl-SI" dirty="0" smtClean="0"/>
              <a:t>po 2. stopnji</a:t>
            </a:r>
            <a:endParaRPr lang="sl-SI" dirty="0"/>
          </a:p>
          <a:p>
            <a:pPr marL="0" indent="0">
              <a:buNone/>
            </a:pPr>
            <a:endParaRPr lang="sl-SI" dirty="0"/>
          </a:p>
          <a:p>
            <a:pPr marL="0" indent="0">
              <a:buNone/>
            </a:pPr>
            <a:endParaRPr lang="sl-SI" dirty="0" smtClean="0"/>
          </a:p>
          <a:p>
            <a:pPr marL="0" indent="0">
              <a:buNone/>
            </a:pPr>
            <a:endParaRPr lang="sl-SI" dirty="0" smtClean="0"/>
          </a:p>
          <a:p>
            <a:pPr marL="0" indent="0">
              <a:buNone/>
            </a:pPr>
            <a:endParaRPr lang="sl-SI" dirty="0" smtClean="0"/>
          </a:p>
          <a:p>
            <a:pPr marL="0" indent="0">
              <a:buNone/>
            </a:pPr>
            <a:endParaRPr lang="sl-SI" dirty="0" smtClean="0"/>
          </a:p>
        </p:txBody>
      </p:sp>
      <p:sp>
        <p:nvSpPr>
          <p:cNvPr id="9" name="Espace réservé du texte 8"/>
          <p:cNvSpPr>
            <a:spLocks noGrp="1"/>
          </p:cNvSpPr>
          <p:nvPr>
            <p:ph type="body" sz="quarter" idx="22"/>
          </p:nvPr>
        </p:nvSpPr>
        <p:spPr/>
        <p:txBody>
          <a:bodyPr/>
          <a:lstStyle/>
          <a:p>
            <a:r>
              <a:rPr lang="sl-SI" dirty="0" smtClean="0"/>
              <a:t>MERJENJE</a:t>
            </a:r>
            <a:endParaRPr lang="en-US" dirty="0"/>
          </a:p>
        </p:txBody>
      </p:sp>
      <p:sp>
        <p:nvSpPr>
          <p:cNvPr id="10" name="Espace réservé du numéro de diapositive 9"/>
          <p:cNvSpPr>
            <a:spLocks noGrp="1"/>
          </p:cNvSpPr>
          <p:nvPr>
            <p:ph type="sldNum" sz="quarter" idx="4"/>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35942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pPr marL="0" indent="0">
              <a:buNone/>
            </a:pPr>
            <a:endParaRPr lang="sl-SI" dirty="0">
              <a:solidFill>
                <a:srgbClr val="FF0000"/>
              </a:solidFill>
            </a:endParaRPr>
          </a:p>
          <a:p>
            <a:pPr marL="0" indent="0">
              <a:buNone/>
            </a:pPr>
            <a:r>
              <a:rPr lang="sl-SI" dirty="0">
                <a:solidFill>
                  <a:srgbClr val="FF0000"/>
                </a:solidFill>
              </a:rPr>
              <a:t>3</a:t>
            </a:r>
            <a:r>
              <a:rPr lang="sl-SI" dirty="0" smtClean="0">
                <a:solidFill>
                  <a:srgbClr val="FF0000"/>
                </a:solidFill>
              </a:rPr>
              <a:t>. </a:t>
            </a:r>
            <a:r>
              <a:rPr lang="sl-SI" dirty="0">
                <a:solidFill>
                  <a:srgbClr val="FF0000"/>
                </a:solidFill>
              </a:rPr>
              <a:t>Stopnja</a:t>
            </a:r>
          </a:p>
          <a:p>
            <a:pPr marL="0" indent="0">
              <a:buNone/>
            </a:pPr>
            <a:r>
              <a:rPr lang="sl-SI" dirty="0" smtClean="0"/>
              <a:t>Ta </a:t>
            </a:r>
            <a:r>
              <a:rPr lang="sl-SI" dirty="0"/>
              <a:t>stopnja </a:t>
            </a:r>
            <a:r>
              <a:rPr lang="sl-SI" dirty="0" smtClean="0"/>
              <a:t>se </a:t>
            </a:r>
            <a:r>
              <a:rPr lang="sl-SI" dirty="0"/>
              <a:t>igra z igralno kocko in z igralnim poljem načrta hiše brez milimeterske mreže. Letvice so pomešane med </a:t>
            </a:r>
            <a:r>
              <a:rPr lang="sl-SI" dirty="0" smtClean="0"/>
              <a:t>seboj v vrečki. </a:t>
            </a:r>
          </a:p>
          <a:p>
            <a:pPr marL="0" indent="0">
              <a:buNone/>
            </a:pPr>
            <a:r>
              <a:rPr lang="sl-SI" dirty="0" smtClean="0"/>
              <a:t>Slike</a:t>
            </a:r>
            <a:r>
              <a:rPr lang="sl-SI" dirty="0"/>
              <a:t>...</a:t>
            </a:r>
          </a:p>
          <a:p>
            <a:pPr marL="0" indent="0">
              <a:buNone/>
            </a:pPr>
            <a:endParaRPr lang="sl-SI" dirty="0"/>
          </a:p>
          <a:p>
            <a:pPr marL="0" indent="0">
              <a:buNone/>
            </a:pPr>
            <a:r>
              <a:rPr lang="sl-SI" dirty="0"/>
              <a:t>Sledi ANALIZA DIDAKTIČNE IGRE po </a:t>
            </a:r>
            <a:r>
              <a:rPr lang="sl-SI" dirty="0" smtClean="0"/>
              <a:t>4. </a:t>
            </a:r>
            <a:r>
              <a:rPr lang="sl-SI" dirty="0"/>
              <a:t>stopnji.</a:t>
            </a:r>
          </a:p>
          <a:p>
            <a:pPr marL="0" indent="0">
              <a:buNone/>
            </a:pPr>
            <a:r>
              <a:rPr lang="sl-SI" dirty="0">
                <a:solidFill>
                  <a:srgbClr val="FF0000"/>
                </a:solidFill>
              </a:rPr>
              <a:t>4</a:t>
            </a:r>
            <a:r>
              <a:rPr lang="sl-SI" dirty="0" smtClean="0">
                <a:solidFill>
                  <a:srgbClr val="FF0000"/>
                </a:solidFill>
              </a:rPr>
              <a:t>. </a:t>
            </a:r>
            <a:r>
              <a:rPr lang="sl-SI" dirty="0">
                <a:solidFill>
                  <a:srgbClr val="FF0000"/>
                </a:solidFill>
              </a:rPr>
              <a:t>Stopnja</a:t>
            </a:r>
          </a:p>
          <a:p>
            <a:pPr marL="0" indent="0">
              <a:buNone/>
            </a:pPr>
            <a:r>
              <a:rPr lang="sl-SI" dirty="0" smtClean="0"/>
              <a:t>Ta </a:t>
            </a:r>
            <a:r>
              <a:rPr lang="sl-SI" dirty="0"/>
              <a:t>stopnja se igra z igralno kocko in z igralnim poljem načrta hiše brez milimeterske mreže. Letvice so pomešane med </a:t>
            </a:r>
            <a:r>
              <a:rPr lang="sl-SI"/>
              <a:t>seboj </a:t>
            </a:r>
            <a:r>
              <a:rPr lang="sl-SI" smtClean="0"/>
              <a:t>v </a:t>
            </a:r>
            <a:r>
              <a:rPr lang="sl-SI" dirty="0"/>
              <a:t>vrečki. </a:t>
            </a:r>
            <a:r>
              <a:rPr lang="sl-SI" dirty="0" smtClean="0"/>
              <a:t>V vrečko  dodamo lažne letvice, katerih dolžine niso na igralni kocki.</a:t>
            </a:r>
          </a:p>
          <a:p>
            <a:pPr marL="0" indent="0">
              <a:buNone/>
            </a:pPr>
            <a:r>
              <a:rPr lang="sl-SI" dirty="0" smtClean="0"/>
              <a:t>Igralec, ki se zmoti in iz vrečke potegne napačno letvico, počaka na naslednji met.</a:t>
            </a:r>
            <a:endParaRPr lang="sl-SI" dirty="0"/>
          </a:p>
          <a:p>
            <a:pPr marL="0" indent="0">
              <a:buNone/>
            </a:pPr>
            <a:r>
              <a:rPr lang="sl-SI" dirty="0"/>
              <a:t>Slike...</a:t>
            </a:r>
          </a:p>
          <a:p>
            <a:pPr marL="0" indent="0">
              <a:buNone/>
            </a:pPr>
            <a:endParaRPr lang="sl-SI" dirty="0"/>
          </a:p>
          <a:p>
            <a:pPr marL="0" indent="0">
              <a:buNone/>
            </a:pPr>
            <a:r>
              <a:rPr lang="sl-SI" dirty="0"/>
              <a:t>Sledi ANALIZA DIDAKTIČNE IGRE po </a:t>
            </a:r>
            <a:r>
              <a:rPr lang="sl-SI" dirty="0" smtClean="0"/>
              <a:t>5. </a:t>
            </a:r>
            <a:r>
              <a:rPr lang="sl-SI" dirty="0"/>
              <a:t>stopnji.</a:t>
            </a:r>
          </a:p>
          <a:p>
            <a:pPr marL="0" indent="0">
              <a:buNone/>
            </a:pPr>
            <a:endParaRPr lang="sl-SI" dirty="0"/>
          </a:p>
        </p:txBody>
      </p:sp>
      <p:sp>
        <p:nvSpPr>
          <p:cNvPr id="3" name="Espace réservé du numéro de diapositive 2"/>
          <p:cNvSpPr>
            <a:spLocks noGrp="1"/>
          </p:cNvSpPr>
          <p:nvPr>
            <p:ph type="sldNum" sz="quarter" idx="4"/>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766506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pPr marL="0" indent="0">
              <a:buNone/>
            </a:pPr>
            <a:endParaRPr lang="sl-SI" dirty="0" smtClean="0"/>
          </a:p>
          <a:p>
            <a:pPr marL="0" indent="0">
              <a:buNone/>
            </a:pPr>
            <a:r>
              <a:rPr lang="sl-SI" dirty="0" smtClean="0">
                <a:solidFill>
                  <a:srgbClr val="FF0000"/>
                </a:solidFill>
              </a:rPr>
              <a:t>Druge možnosti uporabe didaktične igre:</a:t>
            </a:r>
          </a:p>
          <a:p>
            <a:r>
              <a:rPr lang="sl-SI" dirty="0" smtClean="0"/>
              <a:t>Poimenovanje notranjih prostorov (1. razred).</a:t>
            </a:r>
          </a:p>
          <a:p>
            <a:r>
              <a:rPr lang="sl-SI" dirty="0" smtClean="0"/>
              <a:t>Oprema notranjih prostorov (1., 2., 3. in 4.razred).</a:t>
            </a:r>
          </a:p>
          <a:p>
            <a:r>
              <a:rPr lang="sl-SI" dirty="0" smtClean="0"/>
              <a:t>Merjenje in izračun površine ter obsega posameznih prostorov (5. razred).</a:t>
            </a:r>
          </a:p>
          <a:p>
            <a:pPr marL="0" indent="0">
              <a:buNone/>
            </a:pPr>
            <a:endParaRPr lang="sl-SI" dirty="0" smtClean="0"/>
          </a:p>
          <a:p>
            <a:endParaRPr lang="sl-SI" dirty="0" smtClean="0"/>
          </a:p>
          <a:p>
            <a:endParaRPr lang="sl-SI" dirty="0" smtClean="0"/>
          </a:p>
          <a:p>
            <a:pPr marL="0" indent="0">
              <a:buNone/>
            </a:pPr>
            <a:endParaRPr lang="sl-SI" dirty="0"/>
          </a:p>
          <a:p>
            <a:endParaRPr lang="sl-SI" dirty="0" smtClean="0"/>
          </a:p>
          <a:p>
            <a:endParaRPr lang="sl-SI" dirty="0"/>
          </a:p>
          <a:p>
            <a:endParaRPr lang="sl-SI" dirty="0" smtClean="0"/>
          </a:p>
          <a:p>
            <a:endParaRPr lang="sl-SI" dirty="0"/>
          </a:p>
          <a:p>
            <a:endParaRPr lang="sl-SI" dirty="0" smtClean="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smtClean="0"/>
          </a:p>
          <a:p>
            <a:pPr marL="0" indent="0">
              <a:buNone/>
            </a:pPr>
            <a:endParaRPr lang="sl-SI" dirty="0"/>
          </a:p>
          <a:p>
            <a:pPr marL="0" indent="0">
              <a:buNone/>
            </a:pPr>
            <a:endParaRPr lang="sl-SI" dirty="0"/>
          </a:p>
          <a:p>
            <a:pPr marL="0" indent="0">
              <a:buNone/>
            </a:pPr>
            <a:endParaRPr lang="en-US" dirty="0"/>
          </a:p>
        </p:txBody>
      </p:sp>
      <p:sp>
        <p:nvSpPr>
          <p:cNvPr id="3" name="Espace réservé du numéro de diapositive 2"/>
          <p:cNvSpPr>
            <a:spLocks noGrp="1"/>
          </p:cNvSpPr>
          <p:nvPr>
            <p:ph type="sldNum" sz="quarter" idx="4"/>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05625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1391</TotalTime>
  <Words>538</Words>
  <Application>Microsoft Office PowerPoint</Application>
  <PresentationFormat>Custom</PresentationFormat>
  <Paragraphs>71</Paragraphs>
  <Slides>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Agent Orange</vt:lpstr>
      <vt:lpstr>Arial Narrow</vt:lpstr>
      <vt:lpstr>Calibri</vt:lpstr>
      <vt:lpstr>Calibri Light</vt:lpstr>
      <vt:lpstr>KG Wake Me Up</vt:lpstr>
      <vt:lpstr>Times New Roman</vt:lpstr>
      <vt:lpstr>Wingdings</vt:lpstr>
      <vt:lpstr>Wingdings 3</vt:lpstr>
      <vt:lpstr>Brin</vt:lpstr>
      <vt:lpstr>Kdo je lastnik te hiše?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Marja Panker</cp:lastModifiedBy>
  <cp:revision>99</cp:revision>
  <dcterms:created xsi:type="dcterms:W3CDTF">2017-10-14T19:14:33Z</dcterms:created>
  <dcterms:modified xsi:type="dcterms:W3CDTF">2020-05-08T06:19:09Z</dcterms:modified>
</cp:coreProperties>
</file>